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57" r:id="rId2"/>
    <p:sldId id="259" r:id="rId3"/>
    <p:sldId id="289" r:id="rId4"/>
    <p:sldId id="291" r:id="rId5"/>
    <p:sldId id="296" r:id="rId6"/>
    <p:sldId id="295" r:id="rId7"/>
    <p:sldId id="298" r:id="rId8"/>
    <p:sldId id="299" r:id="rId9"/>
    <p:sldId id="302" r:id="rId10"/>
    <p:sldId id="301" r:id="rId11"/>
    <p:sldId id="303" r:id="rId12"/>
    <p:sldId id="304" r:id="rId13"/>
    <p:sldId id="305" r:id="rId14"/>
    <p:sldId id="300" r:id="rId15"/>
    <p:sldId id="294" r:id="rId16"/>
    <p:sldId id="288" r:id="rId17"/>
    <p:sldId id="313" r:id="rId18"/>
    <p:sldId id="267" r:id="rId19"/>
    <p:sldId id="306" r:id="rId20"/>
    <p:sldId id="307" r:id="rId21"/>
    <p:sldId id="308" r:id="rId22"/>
    <p:sldId id="309" r:id="rId23"/>
    <p:sldId id="310" r:id="rId24"/>
    <p:sldId id="311" r:id="rId25"/>
    <p:sldId id="312" r:id="rId26"/>
    <p:sldId id="314" r:id="rId27"/>
    <p:sldId id="268" r:id="rId28"/>
    <p:sldId id="269" r:id="rId29"/>
    <p:sldId id="317" r:id="rId30"/>
    <p:sldId id="315" r:id="rId31"/>
    <p:sldId id="318" r:id="rId32"/>
    <p:sldId id="319" r:id="rId33"/>
    <p:sldId id="320" r:id="rId34"/>
    <p:sldId id="321" r:id="rId35"/>
    <p:sldId id="322" r:id="rId36"/>
    <p:sldId id="272" r:id="rId37"/>
    <p:sldId id="287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5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E17CF-E6EA-4736-85A6-94B8508512B6}" type="datetimeFigureOut">
              <a:rPr lang="es-BO" smtClean="0"/>
              <a:t>2/9/2020</a:t>
            </a:fld>
            <a:endParaRPr lang="es-B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B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B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B11C8-0E32-4E54-9934-36AF29D5121E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522055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BO" dirty="0"/>
              <a:t>Solo se modifica el texto y no las imágenes</a:t>
            </a:r>
          </a:p>
        </p:txBody>
      </p:sp>
    </p:spTree>
    <p:extLst>
      <p:ext uri="{BB962C8B-B14F-4D97-AF65-F5344CB8AC3E}">
        <p14:creationId xmlns:p14="http://schemas.microsoft.com/office/powerpoint/2010/main" val="3504482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C489-59E7-4C27-820D-44DDB1580CD0}" type="datetimeFigureOut">
              <a:rPr lang="es-BO" smtClean="0"/>
              <a:t>2/9/2020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2735-9184-4F3B-A555-ADB8786C0D92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667252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C489-59E7-4C27-820D-44DDB1580CD0}" type="datetimeFigureOut">
              <a:rPr lang="es-BO" smtClean="0"/>
              <a:t>2/9/2020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2735-9184-4F3B-A555-ADB8786C0D92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3353034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C489-59E7-4C27-820D-44DDB1580CD0}" type="datetimeFigureOut">
              <a:rPr lang="es-BO" smtClean="0"/>
              <a:t>2/9/2020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2735-9184-4F3B-A555-ADB8786C0D92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791347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C489-59E7-4C27-820D-44DDB1580CD0}" type="datetimeFigureOut">
              <a:rPr lang="es-BO" smtClean="0"/>
              <a:t>2/9/2020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2735-9184-4F3B-A555-ADB8786C0D92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197494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C489-59E7-4C27-820D-44DDB1580CD0}" type="datetimeFigureOut">
              <a:rPr lang="es-BO" smtClean="0"/>
              <a:t>2/9/2020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2735-9184-4F3B-A555-ADB8786C0D92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531922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C489-59E7-4C27-820D-44DDB1580CD0}" type="datetimeFigureOut">
              <a:rPr lang="es-BO" smtClean="0"/>
              <a:t>2/9/2020</a:t>
            </a:fld>
            <a:endParaRPr lang="es-B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2735-9184-4F3B-A555-ADB8786C0D92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743803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C489-59E7-4C27-820D-44DDB1580CD0}" type="datetimeFigureOut">
              <a:rPr lang="es-BO" smtClean="0"/>
              <a:t>2/9/2020</a:t>
            </a:fld>
            <a:endParaRPr lang="es-B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2735-9184-4F3B-A555-ADB8786C0D92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543351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C489-59E7-4C27-820D-44DDB1580CD0}" type="datetimeFigureOut">
              <a:rPr lang="es-BO" smtClean="0"/>
              <a:t>2/9/2020</a:t>
            </a:fld>
            <a:endParaRPr lang="es-B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2735-9184-4F3B-A555-ADB8786C0D92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237861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C489-59E7-4C27-820D-44DDB1580CD0}" type="datetimeFigureOut">
              <a:rPr lang="es-BO" smtClean="0"/>
              <a:t>2/9/2020</a:t>
            </a:fld>
            <a:endParaRPr lang="es-B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2735-9184-4F3B-A555-ADB8786C0D92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129557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C489-59E7-4C27-820D-44DDB1580CD0}" type="datetimeFigureOut">
              <a:rPr lang="es-BO" smtClean="0"/>
              <a:t>2/9/2020</a:t>
            </a:fld>
            <a:endParaRPr lang="es-B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2735-9184-4F3B-A555-ADB8786C0D92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748806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C489-59E7-4C27-820D-44DDB1580CD0}" type="datetimeFigureOut">
              <a:rPr lang="es-BO" smtClean="0"/>
              <a:t>2/9/2020</a:t>
            </a:fld>
            <a:endParaRPr lang="es-B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2735-9184-4F3B-A555-ADB8786C0D92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97406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4C489-59E7-4C27-820D-44DDB1580CD0}" type="datetimeFigureOut">
              <a:rPr lang="es-BO" smtClean="0"/>
              <a:t>2/9/2020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F2735-9184-4F3B-A555-ADB8786C0D92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418743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dm.unfccc.int/DOE/scopes.html" TargetMode="External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hyperlink" Target="https://cdm.unfccc.int/DOE/scopes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7F35A09-F862-0E46-93FA-9D638BBEEA0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387" y="420611"/>
            <a:ext cx="2527977" cy="118661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769F55A-B5EF-AD43-88E5-A3F9BA352C71}"/>
              </a:ext>
            </a:extLst>
          </p:cNvPr>
          <p:cNvSpPr txBox="1"/>
          <p:nvPr/>
        </p:nvSpPr>
        <p:spPr>
          <a:xfrm>
            <a:off x="2544132" y="1405051"/>
            <a:ext cx="4489417" cy="77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8" b="1" dirty="0">
                <a:latin typeface="Arial" panose="020B0604020202020204" pitchFamily="34" charset="0"/>
                <a:cs typeface="Arial" panose="020B0604020202020204" pitchFamily="34" charset="0"/>
              </a:rPr>
              <a:t>BOLIVIA</a:t>
            </a:r>
            <a:br>
              <a:rPr lang="es-ES" sz="1108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8" b="1" dirty="0">
                <a:latin typeface="Arial" panose="020B0604020202020204" pitchFamily="34" charset="0"/>
                <a:cs typeface="Arial" panose="020B0604020202020204" pitchFamily="34" charset="0"/>
              </a:rPr>
              <a:t>ESTUDIO DE EMISIONES DE GASES EFECTO INVERNADERO</a:t>
            </a:r>
            <a:br>
              <a:rPr lang="es-ES" sz="1108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8" b="1" dirty="0">
                <a:latin typeface="Arial" panose="020B0604020202020204" pitchFamily="34" charset="0"/>
                <a:cs typeface="Arial" panose="020B0604020202020204" pitchFamily="34" charset="0"/>
              </a:rPr>
              <a:t>SISTEMAS AISLADOS: SITUACION ACTUAL Y PROYECTADA EN BOLIVIA PERIODO 2019 – 2025</a:t>
            </a:r>
            <a:endParaRPr lang="es-BO" sz="110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3AB262-5784-FC4C-A327-35528EB4F2C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5694" y="2280998"/>
            <a:ext cx="7872793" cy="192857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9C94BE2D-B100-47C9-9BCF-FE0760D0D2FD}"/>
              </a:ext>
            </a:extLst>
          </p:cNvPr>
          <p:cNvSpPr txBox="1"/>
          <p:nvPr/>
        </p:nvSpPr>
        <p:spPr>
          <a:xfrm>
            <a:off x="3071872" y="4128377"/>
            <a:ext cx="5953993" cy="732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BO" sz="1477" dirty="0">
                <a:latin typeface="Arial" panose="020B0604020202020204" pitchFamily="34" charset="0"/>
                <a:cs typeface="Arial" panose="020B0604020202020204" pitchFamily="34" charset="0"/>
              </a:rPr>
              <a:t>Expositor	:  Eduardo Paz Castro	</a:t>
            </a:r>
          </a:p>
          <a:p>
            <a:pPr>
              <a:lnSpc>
                <a:spcPct val="150000"/>
              </a:lnSpc>
            </a:pPr>
            <a:r>
              <a:rPr lang="es-BO" sz="1477" dirty="0">
                <a:latin typeface="Arial" panose="020B0604020202020204" pitchFamily="34" charset="0"/>
                <a:cs typeface="Arial" panose="020B0604020202020204" pitchFamily="34" charset="0"/>
              </a:rPr>
              <a:t>Fecha	:  05 de marzo de 2020</a:t>
            </a:r>
          </a:p>
        </p:txBody>
      </p:sp>
      <p:sp>
        <p:nvSpPr>
          <p:cNvPr id="12" name="CuadroTexto 1">
            <a:extLst>
              <a:ext uri="{FF2B5EF4-FFF2-40B4-BE49-F238E27FC236}">
                <a16:creationId xmlns:a16="http://schemas.microsoft.com/office/drawing/2014/main" id="{153CBE1E-F850-BE40-9CC5-BD92C57044F4}"/>
              </a:ext>
            </a:extLst>
          </p:cNvPr>
          <p:cNvSpPr txBox="1"/>
          <p:nvPr/>
        </p:nvSpPr>
        <p:spPr>
          <a:xfrm>
            <a:off x="1502155" y="5787059"/>
            <a:ext cx="5953993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BO" sz="1477" b="1" dirty="0">
                <a:latin typeface="Arial" panose="020B0604020202020204" pitchFamily="34" charset="0"/>
                <a:cs typeface="Arial" panose="020B0604020202020204" pitchFamily="34" charset="0"/>
              </a:rPr>
              <a:t>La Paz, Bolivia</a:t>
            </a:r>
          </a:p>
          <a:p>
            <a:pPr algn="ctr"/>
            <a:r>
              <a:rPr lang="es-BO" sz="1477" b="1" dirty="0">
                <a:latin typeface="Arial" panose="020B0604020202020204" pitchFamily="34" charset="0"/>
                <a:cs typeface="Arial" panose="020B0604020202020204" pitchFamily="34" charset="0"/>
              </a:rPr>
              <a:t>Marzo de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9A97A3-CD4E-D04A-80B6-6A25E07897EF}"/>
              </a:ext>
            </a:extLst>
          </p:cNvPr>
          <p:cNvSpPr txBox="1"/>
          <p:nvPr/>
        </p:nvSpPr>
        <p:spPr>
          <a:xfrm>
            <a:off x="1146262" y="4369035"/>
            <a:ext cx="1482845" cy="60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662" dirty="0">
                <a:solidFill>
                  <a:schemeClr val="bg1"/>
                </a:solidFill>
              </a:rPr>
              <a:t>Logotipo empresa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C99967C-92E7-4771-A048-9FF889B443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3549" y="263769"/>
            <a:ext cx="2089707" cy="1852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989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3E3EB6-8D0D-4DCA-8045-77C31469D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6481"/>
            <a:ext cx="7886700" cy="342064"/>
          </a:xfrm>
        </p:spPr>
        <p:txBody>
          <a:bodyPr>
            <a:normAutofit fontScale="90000"/>
          </a:bodyPr>
          <a:lstStyle/>
          <a:p>
            <a:r>
              <a:rPr lang="es-ES" dirty="0"/>
              <a:t>Selección Metodológica</a:t>
            </a:r>
            <a:endParaRPr lang="es-B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D07532-EB9A-4131-86B6-7ECC74331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513893"/>
            <a:ext cx="7886700" cy="342064"/>
          </a:xfrm>
        </p:spPr>
        <p:txBody>
          <a:bodyPr>
            <a:normAutofit lnSpcReduction="10000"/>
          </a:bodyPr>
          <a:lstStyle/>
          <a:p>
            <a:r>
              <a:rPr lang="es-BO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Paso 4:</a:t>
            </a:r>
            <a:r>
              <a:rPr lang="es-BO" sz="2000" b="1" dirty="0"/>
              <a:t> Selección de metodologías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BF4629A-CBB6-420B-A1AC-F63E0C032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263" y="966651"/>
            <a:ext cx="8281852" cy="5590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568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3E3EB6-8D0D-4DCA-8045-77C31469D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6481"/>
            <a:ext cx="7886700" cy="342064"/>
          </a:xfrm>
        </p:spPr>
        <p:txBody>
          <a:bodyPr>
            <a:normAutofit fontScale="90000"/>
          </a:bodyPr>
          <a:lstStyle/>
          <a:p>
            <a:r>
              <a:rPr lang="es-ES" dirty="0"/>
              <a:t>Selección Metodológica</a:t>
            </a:r>
            <a:endParaRPr lang="es-B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D07532-EB9A-4131-86B6-7ECC74331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513892"/>
            <a:ext cx="7886700" cy="600805"/>
          </a:xfrm>
        </p:spPr>
        <p:txBody>
          <a:bodyPr>
            <a:normAutofit/>
          </a:bodyPr>
          <a:lstStyle/>
          <a:p>
            <a:r>
              <a:rPr lang="es-BO" sz="1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Paso 4</a:t>
            </a:r>
            <a:r>
              <a:rPr lang="es-BO" sz="1800" b="1" dirty="0"/>
              <a:t>: </a:t>
            </a:r>
            <a:r>
              <a:rPr lang="es-BO" sz="1800" dirty="0"/>
              <a:t>Selección de metodologías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8192F8A-25D6-4371-BA88-E69BC264F8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806" y="914398"/>
            <a:ext cx="8001544" cy="5704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465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3E3EB6-8D0D-4DCA-8045-77C31469D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6481"/>
            <a:ext cx="7886700" cy="342064"/>
          </a:xfrm>
        </p:spPr>
        <p:txBody>
          <a:bodyPr>
            <a:normAutofit fontScale="90000"/>
          </a:bodyPr>
          <a:lstStyle/>
          <a:p>
            <a:r>
              <a:rPr lang="es-ES" dirty="0"/>
              <a:t>Selección Metodológica</a:t>
            </a:r>
            <a:endParaRPr lang="es-B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D07532-EB9A-4131-86B6-7ECC74331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513892"/>
            <a:ext cx="7886700" cy="557262"/>
          </a:xfrm>
        </p:spPr>
        <p:txBody>
          <a:bodyPr>
            <a:normAutofit/>
          </a:bodyPr>
          <a:lstStyle/>
          <a:p>
            <a:r>
              <a:rPr lang="es-BO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Paso 4: </a:t>
            </a:r>
            <a:r>
              <a:rPr lang="es-BO" sz="2400" dirty="0"/>
              <a:t>Selección de metodologías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61EA74A-5BB9-4E22-AA6B-013D8833D1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652536"/>
            <a:ext cx="7886700" cy="1844465"/>
          </a:xfrm>
          <a:prstGeom prst="rect">
            <a:avLst/>
          </a:prstGeom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3013CB62-F2FA-46BC-89E6-4DDAEE8A9A09}"/>
              </a:ext>
            </a:extLst>
          </p:cNvPr>
          <p:cNvSpPr/>
          <p:nvPr/>
        </p:nvSpPr>
        <p:spPr>
          <a:xfrm>
            <a:off x="628650" y="3848680"/>
            <a:ext cx="7886700" cy="85344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Como resultado tenemos 3 metodologías</a:t>
            </a:r>
          </a:p>
          <a:p>
            <a:pPr algn="ctr"/>
            <a:r>
              <a:rPr lang="es-MX" dirty="0"/>
              <a:t>Dos (2) aplicables a generación de energía renovable</a:t>
            </a:r>
          </a:p>
          <a:p>
            <a:pPr algn="ctr"/>
            <a:r>
              <a:rPr lang="es-MX" dirty="0"/>
              <a:t>Una (1) aplicable a interconexión de SA </a:t>
            </a:r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3213438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3E3EB6-8D0D-4DCA-8045-77C31469D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6481"/>
            <a:ext cx="7886700" cy="342064"/>
          </a:xfrm>
        </p:spPr>
        <p:txBody>
          <a:bodyPr>
            <a:normAutofit fontScale="90000"/>
          </a:bodyPr>
          <a:lstStyle/>
          <a:p>
            <a:r>
              <a:rPr lang="es-ES" dirty="0"/>
              <a:t>Selección Metodológica</a:t>
            </a:r>
            <a:endParaRPr lang="es-B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D07532-EB9A-4131-86B6-7ECC74331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53527"/>
            <a:ext cx="7886700" cy="983982"/>
          </a:xfrm>
        </p:spPr>
        <p:txBody>
          <a:bodyPr>
            <a:normAutofit fontScale="92500" lnSpcReduction="10000"/>
          </a:bodyPr>
          <a:lstStyle/>
          <a:p>
            <a:r>
              <a:rPr lang="es-BO" sz="1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Paso 4: Selección de metodologías</a:t>
            </a:r>
          </a:p>
          <a:p>
            <a:r>
              <a:rPr lang="es-ES" sz="1800" dirty="0"/>
              <a:t>Selección entre las metodologías AMS-I.A   y   AMS-I.F</a:t>
            </a:r>
          </a:p>
          <a:p>
            <a:r>
              <a:rPr lang="es-ES" sz="1800" dirty="0"/>
              <a:t>Metodologías “Elementos claves”</a:t>
            </a:r>
          </a:p>
        </p:txBody>
      </p:sp>
      <p:graphicFrame>
        <p:nvGraphicFramePr>
          <p:cNvPr id="4" name="Tabla 6">
            <a:extLst>
              <a:ext uri="{FF2B5EF4-FFF2-40B4-BE49-F238E27FC236}">
                <a16:creationId xmlns:a16="http://schemas.microsoft.com/office/drawing/2014/main" id="{1886BB91-B326-4242-83D1-9762CE5919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394841"/>
              </p:ext>
            </p:extLst>
          </p:nvPr>
        </p:nvGraphicFramePr>
        <p:xfrm>
          <a:off x="628650" y="2015309"/>
          <a:ext cx="788670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5390">
                  <a:extLst>
                    <a:ext uri="{9D8B030D-6E8A-4147-A177-3AD203B41FA5}">
                      <a16:colId xmlns:a16="http://schemas.microsoft.com/office/drawing/2014/main" val="4260121869"/>
                    </a:ext>
                  </a:extLst>
                </a:gridCol>
                <a:gridCol w="3582410">
                  <a:extLst>
                    <a:ext uri="{9D8B030D-6E8A-4147-A177-3AD203B41FA5}">
                      <a16:colId xmlns:a16="http://schemas.microsoft.com/office/drawing/2014/main" val="4217976289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2395213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BO" dirty="0"/>
                        <a:t>Elementos claves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AMS-I.A</a:t>
                      </a:r>
                      <a:endParaRPr lang="es-BO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AMS-I.F</a:t>
                      </a:r>
                      <a:endParaRPr lang="es-BO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2130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82563" indent="11113" algn="l">
                        <a:spcAft>
                          <a:spcPts val="0"/>
                        </a:spcAft>
                      </a:pPr>
                      <a:r>
                        <a:rPr lang="es-BO" sz="1400" b="0" noProof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Proyectos Típicos</a:t>
                      </a:r>
                      <a:endParaRPr lang="es-BO" sz="1800" b="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BO" dirty="0"/>
                        <a:t>Generación de electricidad renovable para hogares / usuarios individuales o grupos de hogares / usuarios.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BO" dirty="0"/>
                        <a:t>Producción de electricidad utilizando tecnologías de energía renovable que se  suministra a los usuarios.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29615507"/>
                  </a:ext>
                </a:extLst>
              </a:tr>
              <a:tr h="351971">
                <a:tc>
                  <a:txBody>
                    <a:bodyPr/>
                    <a:lstStyle/>
                    <a:p>
                      <a:pPr marL="182563" indent="0" algn="l">
                        <a:spcAft>
                          <a:spcPts val="0"/>
                        </a:spcAft>
                      </a:pPr>
                      <a:r>
                        <a:rPr lang="es-BO" sz="14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Tipo de acción de mitigación de emisiones de GEI</a:t>
                      </a:r>
                      <a:endParaRPr lang="es-BO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BO" dirty="0"/>
                        <a:t>Energía renovable.</a:t>
                      </a:r>
                    </a:p>
                    <a:p>
                      <a:pPr algn="l"/>
                      <a:r>
                        <a:rPr lang="es-BO" dirty="0"/>
                        <a:t>Desplazamiento de electricidad no renovable más intensivas en GEI mediante la introducción de tecnologías de energía renovable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BO" dirty="0"/>
                        <a:t>Energía renovable. Desplazamiento de electricidad más intensivos en GEI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6489372"/>
                  </a:ext>
                </a:extLst>
              </a:tr>
            </a:tbl>
          </a:graphicData>
        </a:graphic>
      </p:graphicFrame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5056B022-A23D-433C-A801-9EC8A4E65947}"/>
              </a:ext>
            </a:extLst>
          </p:cNvPr>
          <p:cNvSpPr/>
          <p:nvPr/>
        </p:nvSpPr>
        <p:spPr>
          <a:xfrm>
            <a:off x="628650" y="5660063"/>
            <a:ext cx="7886700" cy="85344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Como resultado tenemos ambas metodologías son aplicables a generación de energía renovable en un SA</a:t>
            </a:r>
          </a:p>
        </p:txBody>
      </p:sp>
    </p:spTree>
    <p:extLst>
      <p:ext uri="{BB962C8B-B14F-4D97-AF65-F5344CB8AC3E}">
        <p14:creationId xmlns:p14="http://schemas.microsoft.com/office/powerpoint/2010/main" val="6281714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3E3EB6-8D0D-4DCA-8045-77C31469D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5474"/>
            <a:ext cx="7886700" cy="439431"/>
          </a:xfrm>
        </p:spPr>
        <p:txBody>
          <a:bodyPr>
            <a:normAutofit fontScale="90000"/>
          </a:bodyPr>
          <a:lstStyle/>
          <a:p>
            <a:r>
              <a:rPr lang="es-ES" dirty="0"/>
              <a:t>Selección Metodológica</a:t>
            </a:r>
            <a:endParaRPr lang="es-BO" dirty="0"/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0544D23B-FB20-4903-B2C4-095656DBF6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075" y="516728"/>
            <a:ext cx="7886700" cy="983982"/>
          </a:xfrm>
        </p:spPr>
        <p:txBody>
          <a:bodyPr>
            <a:normAutofit fontScale="92500" lnSpcReduction="20000"/>
          </a:bodyPr>
          <a:lstStyle/>
          <a:p>
            <a:r>
              <a:rPr lang="es-BO" sz="1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Paso 4: </a:t>
            </a:r>
            <a:r>
              <a:rPr lang="es-BO" sz="1800" dirty="0"/>
              <a:t>Selección de metodologías </a:t>
            </a:r>
            <a:r>
              <a:rPr lang="es-ES" sz="1800" dirty="0"/>
              <a:t>(Subgrupo suministro y generación de electricidad)</a:t>
            </a:r>
          </a:p>
          <a:p>
            <a:r>
              <a:rPr lang="es-ES" sz="1800" dirty="0"/>
              <a:t>Revisión a detalle de las</a:t>
            </a:r>
            <a:r>
              <a:rPr lang="es-BO" sz="1800" dirty="0"/>
              <a:t> situaciones respectivas bajo las cuales cada una de las metodologías es aplicable</a:t>
            </a:r>
            <a:r>
              <a:rPr lang="es-ES" sz="1800" dirty="0"/>
              <a:t> (pagina 11, AMS-I.F)</a:t>
            </a:r>
          </a:p>
        </p:txBody>
      </p:sp>
      <p:graphicFrame>
        <p:nvGraphicFramePr>
          <p:cNvPr id="10" name="Tabla 10">
            <a:extLst>
              <a:ext uri="{FF2B5EF4-FFF2-40B4-BE49-F238E27FC236}">
                <a16:creationId xmlns:a16="http://schemas.microsoft.com/office/drawing/2014/main" id="{B1D406DA-CFED-41E1-A398-30F9A18647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229159"/>
              </p:ext>
            </p:extLst>
          </p:nvPr>
        </p:nvGraphicFramePr>
        <p:xfrm>
          <a:off x="380075" y="2060630"/>
          <a:ext cx="7991569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322">
                  <a:extLst>
                    <a:ext uri="{9D8B030D-6E8A-4147-A177-3AD203B41FA5}">
                      <a16:colId xmlns:a16="http://schemas.microsoft.com/office/drawing/2014/main" val="3402370746"/>
                    </a:ext>
                  </a:extLst>
                </a:gridCol>
                <a:gridCol w="5294461">
                  <a:extLst>
                    <a:ext uri="{9D8B030D-6E8A-4147-A177-3AD203B41FA5}">
                      <a16:colId xmlns:a16="http://schemas.microsoft.com/office/drawing/2014/main" val="3012421644"/>
                    </a:ext>
                  </a:extLst>
                </a:gridCol>
                <a:gridCol w="719092">
                  <a:extLst>
                    <a:ext uri="{9D8B030D-6E8A-4147-A177-3AD203B41FA5}">
                      <a16:colId xmlns:a16="http://schemas.microsoft.com/office/drawing/2014/main" val="4018734198"/>
                    </a:ext>
                  </a:extLst>
                </a:gridCol>
                <a:gridCol w="790112">
                  <a:extLst>
                    <a:ext uri="{9D8B030D-6E8A-4147-A177-3AD203B41FA5}">
                      <a16:colId xmlns:a16="http://schemas.microsoft.com/office/drawing/2014/main" val="1160028408"/>
                    </a:ext>
                  </a:extLst>
                </a:gridCol>
                <a:gridCol w="683582">
                  <a:extLst>
                    <a:ext uri="{9D8B030D-6E8A-4147-A177-3AD203B41FA5}">
                      <a16:colId xmlns:a16="http://schemas.microsoft.com/office/drawing/2014/main" val="1207306104"/>
                    </a:ext>
                  </a:extLst>
                </a:gridCol>
              </a:tblGrid>
              <a:tr h="334015">
                <a:tc>
                  <a:txBody>
                    <a:bodyPr/>
                    <a:lstStyle/>
                    <a:p>
                      <a:endParaRPr lang="es-B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Tipo de Proyecto</a:t>
                      </a:r>
                      <a:endParaRPr lang="es-B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AMS-I.A</a:t>
                      </a:r>
                      <a:endParaRPr lang="es-B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AMS-I.D</a:t>
                      </a:r>
                      <a:endParaRPr lang="es-B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AMS-I.F</a:t>
                      </a:r>
                      <a:endParaRPr lang="es-BO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093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/>
                        <a:t>1</a:t>
                      </a:r>
                      <a:endParaRPr lang="es-BO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BO" sz="1400" dirty="0"/>
                        <a:t>El proyecto suministra electricidad a una red nacional / regional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BO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SI</a:t>
                      </a:r>
                      <a:endParaRPr lang="es-BO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BO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31429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/>
                        <a:t>2</a:t>
                      </a:r>
                      <a:endParaRPr lang="es-BO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BO" sz="1400" dirty="0"/>
                        <a:t>El proyecto desplaza el consumo de electricidad de la red (por ejemplo, importación de la red) y / o la generación aislada (cautiva) de electricidad con combustibles fósiles para el usuario final (el excedente de electricidad se puede suministrar a una red) </a:t>
                      </a:r>
                    </a:p>
                    <a:p>
                      <a:r>
                        <a:rPr lang="es-BO" sz="1400" dirty="0">
                          <a:solidFill>
                            <a:srgbClr val="FF0000"/>
                          </a:solidFill>
                        </a:rPr>
                        <a:t>Típico de </a:t>
                      </a:r>
                      <a:r>
                        <a:rPr lang="es-BO" sz="1200" dirty="0">
                          <a:solidFill>
                            <a:srgbClr val="FF0000"/>
                          </a:solidFill>
                        </a:rPr>
                        <a:t>“</a:t>
                      </a:r>
                      <a:r>
                        <a:rPr lang="es-BO" sz="1200" dirty="0" err="1">
                          <a:solidFill>
                            <a:srgbClr val="FF0000"/>
                          </a:solidFill>
                        </a:rPr>
                        <a:t>autoproductores</a:t>
                      </a:r>
                      <a:r>
                        <a:rPr lang="es-BO" sz="1200" dirty="0">
                          <a:solidFill>
                            <a:srgbClr val="FF0000"/>
                          </a:solidFill>
                        </a:rPr>
                        <a:t>”</a:t>
                      </a:r>
                      <a:endParaRPr lang="es-BO" sz="1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BO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BO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SI</a:t>
                      </a:r>
                      <a:endParaRPr lang="es-BO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1750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/>
                        <a:t>3</a:t>
                      </a:r>
                      <a:endParaRPr lang="es-BO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BO" sz="1400" dirty="0"/>
                        <a:t>El proyecto suministra electricidad a una instalación de consumo identificada a través de la red nacional / regional (a través de un acuerdo contractual)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BO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SI</a:t>
                      </a:r>
                      <a:endParaRPr lang="es-BO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BO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7045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/>
                        <a:t>4</a:t>
                      </a:r>
                      <a:endParaRPr lang="es-BO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BO" sz="1400" dirty="0"/>
                        <a:t>El proyecto suministra electricidad a un sistema (mini red &lt;= 15 MW) donde, en la línea de base, todos los generadores usan exclusivamente combustible fósil.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BO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BO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SI</a:t>
                      </a:r>
                      <a:endParaRPr lang="es-BO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78463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/>
                        <a:t>5</a:t>
                      </a:r>
                      <a:endParaRPr lang="es-BO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BO" sz="1400" dirty="0"/>
                        <a:t>El proyecto suministra electricidad a los usuarios domésticos (incluidos en el límite del proyecto) ubicados en áreas fuera de la 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SI</a:t>
                      </a:r>
                      <a:endParaRPr lang="es-BO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BO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BO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23699266"/>
                  </a:ext>
                </a:extLst>
              </a:tr>
            </a:tbl>
          </a:graphicData>
        </a:graphic>
      </p:graphicFrame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4A8AB74C-4647-44CD-9402-3648EB98FB68}"/>
              </a:ext>
            </a:extLst>
          </p:cNvPr>
          <p:cNvSpPr/>
          <p:nvPr/>
        </p:nvSpPr>
        <p:spPr>
          <a:xfrm>
            <a:off x="380075" y="1461366"/>
            <a:ext cx="7991568" cy="4425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/>
              <a:t>Aplicabilidad de las metodologías AMS-I.A; AMS-I.D y AMS-I.F basado en  proyectos tipos</a:t>
            </a:r>
            <a:endParaRPr lang="es-BO" sz="1600" b="1" dirty="0"/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F191EF80-E6FE-43AE-814C-1E70D049C3E4}"/>
              </a:ext>
            </a:extLst>
          </p:cNvPr>
          <p:cNvSpPr/>
          <p:nvPr/>
        </p:nvSpPr>
        <p:spPr>
          <a:xfrm>
            <a:off x="380075" y="6098934"/>
            <a:ext cx="7991568" cy="56819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/>
              <a:t>AMS-I.A, es la única que se aplica a consumidores domiciliarios</a:t>
            </a:r>
          </a:p>
          <a:p>
            <a:pPr algn="ctr"/>
            <a:r>
              <a:rPr lang="es-MX" b="1" dirty="0"/>
              <a:t>Seleccionamos AMS-I.A</a:t>
            </a:r>
            <a:endParaRPr lang="es-BO" b="1" dirty="0"/>
          </a:p>
        </p:txBody>
      </p:sp>
    </p:spTree>
    <p:extLst>
      <p:ext uri="{BB962C8B-B14F-4D97-AF65-F5344CB8AC3E}">
        <p14:creationId xmlns:p14="http://schemas.microsoft.com/office/powerpoint/2010/main" val="20242123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3E3EB6-8D0D-4DCA-8045-77C31469D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69803"/>
            <a:ext cx="7886700" cy="600807"/>
          </a:xfrm>
        </p:spPr>
        <p:txBody>
          <a:bodyPr>
            <a:normAutofit fontScale="90000"/>
          </a:bodyPr>
          <a:lstStyle/>
          <a:p>
            <a:r>
              <a:rPr lang="es-ES" dirty="0"/>
              <a:t>Selección Metodológica</a:t>
            </a:r>
            <a:endParaRPr lang="es-B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D07532-EB9A-4131-86B6-7ECC74331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239129"/>
            <a:ext cx="7886700" cy="5149068"/>
          </a:xfrm>
        </p:spPr>
        <p:txBody>
          <a:bodyPr>
            <a:normAutofit/>
          </a:bodyPr>
          <a:lstStyle/>
          <a:p>
            <a:r>
              <a:rPr lang="es-E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Paso 3</a:t>
            </a:r>
            <a:r>
              <a:rPr lang="es-ES" dirty="0"/>
              <a:t>: Selección de metodologías</a:t>
            </a:r>
          </a:p>
          <a:p>
            <a:pPr lvl="1"/>
            <a:r>
              <a:rPr lang="es-ES" u="sng" dirty="0"/>
              <a:t>Se seleccionaron las metodologías</a:t>
            </a:r>
          </a:p>
          <a:p>
            <a:pPr lvl="2"/>
            <a:r>
              <a:rPr lang="es-ES" dirty="0"/>
              <a:t>AMS-I.A, para pequeña escala y proyectos solares</a:t>
            </a:r>
          </a:p>
          <a:p>
            <a:pPr lvl="2"/>
            <a:r>
              <a:rPr lang="es-ES" dirty="0"/>
              <a:t>AM0045 para gran escala y/o proyectos de interconexión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FF0D45C-92AF-46C1-91CA-FA39B7CC93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449" y="2847703"/>
            <a:ext cx="8403102" cy="3834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0094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941715-306C-4196-9B1A-2A8D06441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246"/>
            <a:ext cx="7886700" cy="497023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/>
              <a:t>Escala y Proyectos Tipo</a:t>
            </a:r>
            <a:endParaRPr lang="es-B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8A6F7B6-35A3-4114-A94E-4B6F089DB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713" y="896983"/>
            <a:ext cx="8204573" cy="552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509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CDDA5E9E-81C9-4E9F-8FA5-53FF22C1D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/>
              <a:t>Calculo paso a paso metodología AM0045</a:t>
            </a:r>
            <a:br>
              <a:rPr lang="es-MX" dirty="0"/>
            </a:br>
            <a:r>
              <a:rPr lang="es-MX" dirty="0"/>
              <a:t>Gran Escala</a:t>
            </a:r>
            <a:br>
              <a:rPr lang="es-MX" dirty="0"/>
            </a:br>
            <a:r>
              <a:rPr lang="es-MX" dirty="0"/>
              <a:t>Cobija</a:t>
            </a:r>
            <a:endParaRPr lang="es-BO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5DEE62D-146F-4B62-8E64-05CACAB834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0327190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n 30">
            <a:extLst>
              <a:ext uri="{FF2B5EF4-FFF2-40B4-BE49-F238E27FC236}">
                <a16:creationId xmlns:a16="http://schemas.microsoft.com/office/drawing/2014/main" id="{E96F19F0-CCCF-47F9-8D8F-544AC2322B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279992"/>
            <a:ext cx="7971400" cy="1390692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5884923-8A11-4D32-941F-B0A10C790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31997"/>
            <a:ext cx="7886700" cy="497812"/>
          </a:xfrm>
        </p:spPr>
        <p:txBody>
          <a:bodyPr>
            <a:normAutofit fontScale="90000"/>
          </a:bodyPr>
          <a:lstStyle/>
          <a:p>
            <a:r>
              <a:rPr lang="es-ES" dirty="0"/>
              <a:t>Metodología AM0045 (gran escala)</a:t>
            </a:r>
            <a:endParaRPr lang="es-BO" dirty="0"/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331947DB-FF3C-49A9-A137-2B9F6B569A61}"/>
              </a:ext>
            </a:extLst>
          </p:cNvPr>
          <p:cNvSpPr/>
          <p:nvPr/>
        </p:nvSpPr>
        <p:spPr>
          <a:xfrm>
            <a:off x="543950" y="1361050"/>
            <a:ext cx="2663484" cy="878393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585" dirty="0"/>
              <a:t>Línea de Base</a:t>
            </a:r>
          </a:p>
          <a:p>
            <a:pPr algn="ctr"/>
            <a:r>
              <a:rPr lang="es-ES" sz="2585" dirty="0"/>
              <a:t>Factor de Emisión</a:t>
            </a:r>
            <a:endParaRPr lang="es-BO" sz="2585" dirty="0"/>
          </a:p>
        </p:txBody>
      </p:sp>
      <p:pic>
        <p:nvPicPr>
          <p:cNvPr id="32" name="Imagen 31">
            <a:extLst>
              <a:ext uri="{FF2B5EF4-FFF2-40B4-BE49-F238E27FC236}">
                <a16:creationId xmlns:a16="http://schemas.microsoft.com/office/drawing/2014/main" id="{62BC4344-23B0-4C72-8845-2725B73D6B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5636" y="2584820"/>
            <a:ext cx="7099713" cy="788732"/>
          </a:xfrm>
          <a:prstGeom prst="rect">
            <a:avLst/>
          </a:prstGeom>
        </p:spPr>
      </p:pic>
      <p:sp>
        <p:nvSpPr>
          <p:cNvPr id="33" name="Rectángulo: esquinas redondeadas 32">
            <a:extLst>
              <a:ext uri="{FF2B5EF4-FFF2-40B4-BE49-F238E27FC236}">
                <a16:creationId xmlns:a16="http://schemas.microsoft.com/office/drawing/2014/main" id="{AD734467-5D5C-4975-BBC4-7862F545D777}"/>
              </a:ext>
            </a:extLst>
          </p:cNvPr>
          <p:cNvSpPr/>
          <p:nvPr/>
        </p:nvSpPr>
        <p:spPr>
          <a:xfrm>
            <a:off x="6217920" y="2426965"/>
            <a:ext cx="2663483" cy="878393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585" dirty="0"/>
              <a:t>Línea de Base</a:t>
            </a:r>
          </a:p>
          <a:p>
            <a:pPr algn="ctr"/>
            <a:r>
              <a:rPr lang="es-ES" sz="2585" dirty="0"/>
              <a:t>Emisiones de CO</a:t>
            </a:r>
            <a:r>
              <a:rPr lang="es-ES" sz="2585" baseline="-25000" dirty="0"/>
              <a:t>2</a:t>
            </a:r>
            <a:endParaRPr lang="es-BO" sz="2585" baseline="-25000" dirty="0"/>
          </a:p>
        </p:txBody>
      </p:sp>
      <p:graphicFrame>
        <p:nvGraphicFramePr>
          <p:cNvPr id="34" name="Tabla 33">
            <a:extLst>
              <a:ext uri="{FF2B5EF4-FFF2-40B4-BE49-F238E27FC236}">
                <a16:creationId xmlns:a16="http://schemas.microsoft.com/office/drawing/2014/main" id="{8E298572-9D4C-4874-8047-55E90F0976E0}"/>
              </a:ext>
            </a:extLst>
          </p:cNvPr>
          <p:cNvGraphicFramePr>
            <a:graphicFrameLocks noGrp="1"/>
          </p:cNvGraphicFramePr>
          <p:nvPr/>
        </p:nvGraphicFramePr>
        <p:xfrm>
          <a:off x="628650" y="3386416"/>
          <a:ext cx="8046428" cy="32782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9666">
                  <a:extLst>
                    <a:ext uri="{9D8B030D-6E8A-4147-A177-3AD203B41FA5}">
                      <a16:colId xmlns:a16="http://schemas.microsoft.com/office/drawing/2014/main" val="2505692598"/>
                    </a:ext>
                  </a:extLst>
                </a:gridCol>
                <a:gridCol w="780409">
                  <a:extLst>
                    <a:ext uri="{9D8B030D-6E8A-4147-A177-3AD203B41FA5}">
                      <a16:colId xmlns:a16="http://schemas.microsoft.com/office/drawing/2014/main" val="236985385"/>
                    </a:ext>
                  </a:extLst>
                </a:gridCol>
                <a:gridCol w="6246353">
                  <a:extLst>
                    <a:ext uri="{9D8B030D-6E8A-4147-A177-3AD203B41FA5}">
                      <a16:colId xmlns:a16="http://schemas.microsoft.com/office/drawing/2014/main" val="3472991959"/>
                    </a:ext>
                  </a:extLst>
                </a:gridCol>
              </a:tblGrid>
              <a:tr h="48672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700" dirty="0">
                          <a:effectLst/>
                        </a:rPr>
                        <a:t>GEN </a:t>
                      </a:r>
                      <a:r>
                        <a:rPr lang="es-BO" sz="1700" baseline="-25000" dirty="0" err="1">
                          <a:effectLst/>
                        </a:rPr>
                        <a:t>j,bl</a:t>
                      </a:r>
                      <a:r>
                        <a:rPr lang="es-BO" sz="1700" dirty="0">
                          <a:effectLst/>
                        </a:rPr>
                        <a:t> =</a:t>
                      </a:r>
                      <a:endParaRPr lang="es-BO" sz="30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500" b="0" dirty="0" err="1">
                          <a:solidFill>
                            <a:schemeClr val="tx1"/>
                          </a:solidFill>
                          <a:effectLst/>
                        </a:rPr>
                        <a:t>MWh</a:t>
                      </a:r>
                      <a:endParaRPr lang="es-BO" sz="15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BO" sz="1500" b="0" dirty="0">
                          <a:solidFill>
                            <a:schemeClr val="tx1"/>
                          </a:solidFill>
                          <a:effectLst/>
                        </a:rPr>
                        <a:t>Electricidad (</a:t>
                      </a:r>
                      <a:r>
                        <a:rPr lang="es-BO" sz="1500" b="0" dirty="0" err="1">
                          <a:solidFill>
                            <a:schemeClr val="tx1"/>
                          </a:solidFill>
                          <a:effectLst/>
                        </a:rPr>
                        <a:t>MWh</a:t>
                      </a:r>
                      <a:r>
                        <a:rPr lang="es-BO" sz="1500" b="0" dirty="0">
                          <a:solidFill>
                            <a:schemeClr val="tx1"/>
                          </a:solidFill>
                          <a:effectLst/>
                        </a:rPr>
                        <a:t>) generada por el sistema aislado de la fuente j (gas natural o diésel), los últimos tres años previo a la implementación del proyecto</a:t>
                      </a:r>
                      <a:endParaRPr lang="es-BO" sz="15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656633"/>
                  </a:ext>
                </a:extLst>
              </a:tr>
              <a:tr h="33850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700">
                          <a:effectLst/>
                        </a:rPr>
                        <a:t>F </a:t>
                      </a:r>
                      <a:r>
                        <a:rPr lang="es-BO" sz="1700" baseline="-25000">
                          <a:effectLst/>
                        </a:rPr>
                        <a:t>i,j,bl</a:t>
                      </a:r>
                      <a:r>
                        <a:rPr lang="es-BO" sz="1700">
                          <a:effectLst/>
                        </a:rPr>
                        <a:t> =</a:t>
                      </a:r>
                      <a:endParaRPr lang="es-BO" sz="300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500" b="0">
                          <a:solidFill>
                            <a:schemeClr val="tx1"/>
                          </a:solidFill>
                          <a:effectLst/>
                        </a:rPr>
                        <a:t>MMBTU</a:t>
                      </a:r>
                      <a:endParaRPr lang="es-BO" sz="1500" b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BO" sz="1500" b="0" dirty="0">
                          <a:solidFill>
                            <a:schemeClr val="tx1"/>
                          </a:solidFill>
                          <a:effectLst/>
                        </a:rPr>
                        <a:t>Cantidad de Combustible i (masa o volumen) consumido por la fuente j (planta)</a:t>
                      </a:r>
                      <a:endParaRPr lang="es-BO" sz="15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3803264"/>
                  </a:ext>
                </a:extLst>
              </a:tr>
              <a:tr h="69063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700">
                          <a:effectLst/>
                        </a:rPr>
                        <a:t>EF</a:t>
                      </a:r>
                      <a:r>
                        <a:rPr lang="es-BO" sz="1700" baseline="-25000">
                          <a:effectLst/>
                        </a:rPr>
                        <a:t> bl</a:t>
                      </a:r>
                      <a:r>
                        <a:rPr lang="es-BO" sz="1700">
                          <a:effectLst/>
                        </a:rPr>
                        <a:t> =</a:t>
                      </a:r>
                      <a:endParaRPr lang="es-BO" sz="300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500" b="0">
                          <a:solidFill>
                            <a:schemeClr val="tx1"/>
                          </a:solidFill>
                          <a:effectLst/>
                        </a:rPr>
                        <a:t>tCO2/MWh</a:t>
                      </a:r>
                      <a:endParaRPr lang="es-BO" sz="1500" b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BO" sz="1500" b="0" dirty="0">
                          <a:solidFill>
                            <a:schemeClr val="tx1"/>
                          </a:solidFill>
                          <a:effectLst/>
                        </a:rPr>
                        <a:t>Línea de Base del Factor de Emisiones del sistema aislado (tCO</a:t>
                      </a:r>
                      <a:r>
                        <a:rPr lang="es-BO" sz="1500" b="0" baseline="-25000" dirty="0">
                          <a:solidFill>
                            <a:schemeClr val="tx1"/>
                          </a:solidFill>
                          <a:effectLst/>
                        </a:rPr>
                        <a:t>2e</a:t>
                      </a:r>
                      <a:r>
                        <a:rPr lang="es-BO" sz="1500" b="0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r>
                        <a:rPr lang="es-BO" sz="1500" b="0" dirty="0" err="1">
                          <a:solidFill>
                            <a:schemeClr val="tx1"/>
                          </a:solidFill>
                          <a:effectLst/>
                        </a:rPr>
                        <a:t>MWh</a:t>
                      </a:r>
                      <a:r>
                        <a:rPr lang="es-BO" sz="1500" b="0" dirty="0">
                          <a:solidFill>
                            <a:schemeClr val="tx1"/>
                          </a:solidFill>
                          <a:effectLst/>
                        </a:rPr>
                        <a:t>) al momento de la interconexión a la red</a:t>
                      </a:r>
                      <a:endParaRPr lang="es-BO" sz="15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241751"/>
                  </a:ext>
                </a:extLst>
              </a:tr>
              <a:tr h="63867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700">
                          <a:effectLst/>
                        </a:rPr>
                        <a:t>COEF</a:t>
                      </a:r>
                      <a:r>
                        <a:rPr lang="es-BO" sz="1700" baseline="-25000">
                          <a:effectLst/>
                        </a:rPr>
                        <a:t> i,j</a:t>
                      </a:r>
                      <a:r>
                        <a:rPr lang="es-BO" sz="1700">
                          <a:effectLst/>
                        </a:rPr>
                        <a:t> =</a:t>
                      </a:r>
                      <a:endParaRPr lang="es-BO" sz="300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500" b="0">
                          <a:solidFill>
                            <a:schemeClr val="tx1"/>
                          </a:solidFill>
                          <a:effectLst/>
                        </a:rPr>
                        <a:t>gCO2/BTU</a:t>
                      </a:r>
                      <a:endParaRPr lang="es-BO" sz="1500" b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BO" sz="1500" b="0" dirty="0">
                          <a:solidFill>
                            <a:schemeClr val="tx1"/>
                          </a:solidFill>
                          <a:effectLst/>
                        </a:rPr>
                        <a:t>Coeficiente de emisiones de CO2 del combustible </a:t>
                      </a:r>
                    </a:p>
                  </a:txBody>
                  <a:tcPr marL="63305" marR="63305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959728"/>
                  </a:ext>
                </a:extLst>
              </a:tr>
              <a:tr h="63867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700">
                          <a:effectLst/>
                        </a:rPr>
                        <a:t>BE y =</a:t>
                      </a:r>
                      <a:endParaRPr lang="es-BO" sz="300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500" b="0">
                          <a:solidFill>
                            <a:schemeClr val="tx1"/>
                          </a:solidFill>
                          <a:effectLst/>
                        </a:rPr>
                        <a:t>tCO2/año</a:t>
                      </a:r>
                      <a:endParaRPr lang="es-BO" sz="1500" b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BO" sz="1500" b="0" dirty="0">
                          <a:solidFill>
                            <a:schemeClr val="tx1"/>
                          </a:solidFill>
                          <a:effectLst/>
                        </a:rPr>
                        <a:t>Línea de Base de emisiones </a:t>
                      </a:r>
                      <a:endParaRPr lang="es-BO" sz="15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4353835"/>
                  </a:ext>
                </a:extLst>
              </a:tr>
              <a:tr h="33850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700" dirty="0">
                          <a:effectLst/>
                        </a:rPr>
                        <a:t>EG y =</a:t>
                      </a:r>
                      <a:endParaRPr lang="es-BO" sz="30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BO" sz="1500" b="0">
                          <a:solidFill>
                            <a:schemeClr val="tx1"/>
                          </a:solidFill>
                          <a:effectLst/>
                        </a:rPr>
                        <a:t>MWh</a:t>
                      </a:r>
                      <a:endParaRPr lang="es-BO" sz="1500" b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BO" sz="1500" b="0" dirty="0">
                          <a:solidFill>
                            <a:schemeClr val="tx1"/>
                          </a:solidFill>
                          <a:effectLst/>
                        </a:rPr>
                        <a:t>Electricidad abastecida al sistema Aislado en el año y</a:t>
                      </a:r>
                      <a:endParaRPr lang="es-BO" sz="15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3251888"/>
                  </a:ext>
                </a:extLst>
              </a:tr>
            </a:tbl>
          </a:graphicData>
        </a:graphic>
      </p:graphicFrame>
      <p:sp>
        <p:nvSpPr>
          <p:cNvPr id="35" name="CuadroTexto 34">
            <a:extLst>
              <a:ext uri="{FF2B5EF4-FFF2-40B4-BE49-F238E27FC236}">
                <a16:creationId xmlns:a16="http://schemas.microsoft.com/office/drawing/2014/main" id="{FCE0DAB8-D8EC-4683-89FC-89E082FFDF2A}"/>
              </a:ext>
            </a:extLst>
          </p:cNvPr>
          <p:cNvSpPr txBox="1"/>
          <p:nvPr/>
        </p:nvSpPr>
        <p:spPr>
          <a:xfrm>
            <a:off x="628650" y="3080139"/>
            <a:ext cx="1959806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62" dirty="0"/>
              <a:t>Donde:</a:t>
            </a:r>
            <a:endParaRPr lang="es-BO" sz="1662" dirty="0"/>
          </a:p>
        </p:txBody>
      </p:sp>
    </p:spTree>
    <p:extLst>
      <p:ext uri="{BB962C8B-B14F-4D97-AF65-F5344CB8AC3E}">
        <p14:creationId xmlns:p14="http://schemas.microsoft.com/office/powerpoint/2010/main" val="14335750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19">
            <a:extLst>
              <a:ext uri="{FF2B5EF4-FFF2-40B4-BE49-F238E27FC236}">
                <a16:creationId xmlns:a16="http://schemas.microsoft.com/office/drawing/2014/main" id="{8B96BF70-0DB4-489E-9E6E-0697D91CE5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266" y="686514"/>
            <a:ext cx="8159932" cy="418740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96182CB-8151-451E-8451-96A62387F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3870"/>
            <a:ext cx="7886700" cy="369280"/>
          </a:xfrm>
        </p:spPr>
        <p:txBody>
          <a:bodyPr>
            <a:normAutofit fontScale="90000"/>
          </a:bodyPr>
          <a:lstStyle/>
          <a:p>
            <a:pPr algn="ctr"/>
            <a:r>
              <a:rPr lang="es-BO" sz="2400" dirty="0"/>
              <a:t>Calculo Línea de Base de Emisiones (sin proyecto)</a:t>
            </a:r>
          </a:p>
        </p:txBody>
      </p:sp>
      <p:sp>
        <p:nvSpPr>
          <p:cNvPr id="6" name="Globo: línea 5">
            <a:extLst>
              <a:ext uri="{FF2B5EF4-FFF2-40B4-BE49-F238E27FC236}">
                <a16:creationId xmlns:a16="http://schemas.microsoft.com/office/drawing/2014/main" id="{6AE5AA1C-1C8E-488C-9DED-2C4506EA0800}"/>
              </a:ext>
            </a:extLst>
          </p:cNvPr>
          <p:cNvSpPr/>
          <p:nvPr/>
        </p:nvSpPr>
        <p:spPr>
          <a:xfrm>
            <a:off x="6540136" y="682156"/>
            <a:ext cx="2185853" cy="1416610"/>
          </a:xfrm>
          <a:prstGeom prst="borderCallout1">
            <a:avLst>
              <a:gd name="adj1" fmla="val 18750"/>
              <a:gd name="adj2" fmla="val -8333"/>
              <a:gd name="adj3" fmla="val 5612"/>
              <a:gd name="adj4" fmla="val -35179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dirty="0"/>
              <a:t>Datos calculados anteriormente:</a:t>
            </a:r>
          </a:p>
          <a:p>
            <a:pPr algn="ctr"/>
            <a:endParaRPr lang="es-MX" sz="1200" dirty="0"/>
          </a:p>
          <a:p>
            <a:pPr algn="ctr"/>
            <a:r>
              <a:rPr lang="es-MX" sz="1200" dirty="0"/>
              <a:t>1) Energía Total (Bruta)</a:t>
            </a:r>
          </a:p>
          <a:p>
            <a:pPr algn="ctr"/>
            <a:r>
              <a:rPr lang="es-MX" sz="1200" dirty="0"/>
              <a:t>2) Energía Generada Combustible Fósil</a:t>
            </a:r>
          </a:p>
          <a:p>
            <a:pPr algn="ctr"/>
            <a:r>
              <a:rPr lang="es-MX" sz="1200" dirty="0"/>
              <a:t>3) Consumo Combustible Fósil </a:t>
            </a:r>
          </a:p>
        </p:txBody>
      </p:sp>
      <p:sp>
        <p:nvSpPr>
          <p:cNvPr id="7" name="Globo: línea 6">
            <a:extLst>
              <a:ext uri="{FF2B5EF4-FFF2-40B4-BE49-F238E27FC236}">
                <a16:creationId xmlns:a16="http://schemas.microsoft.com/office/drawing/2014/main" id="{8F3E20D1-E111-4459-8C30-BD3C5E08810E}"/>
              </a:ext>
            </a:extLst>
          </p:cNvPr>
          <p:cNvSpPr/>
          <p:nvPr/>
        </p:nvSpPr>
        <p:spPr>
          <a:xfrm>
            <a:off x="400594" y="5155474"/>
            <a:ext cx="1410789" cy="1314995"/>
          </a:xfrm>
          <a:prstGeom prst="borderCallout1">
            <a:avLst>
              <a:gd name="adj1" fmla="val 18750"/>
              <a:gd name="adj2" fmla="val -8333"/>
              <a:gd name="adj3" fmla="val -66308"/>
              <a:gd name="adj4" fmla="val 92324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dirty="0"/>
              <a:t>Miles de Litros * PCI * 1000</a:t>
            </a:r>
          </a:p>
          <a:p>
            <a:pPr algn="ctr"/>
            <a:r>
              <a:rPr lang="es-MX" sz="1200" dirty="0"/>
              <a:t>-----</a:t>
            </a:r>
          </a:p>
          <a:p>
            <a:pPr algn="ctr"/>
            <a:r>
              <a:rPr lang="es-MX" sz="1200" dirty="0"/>
              <a:t>13406 (</a:t>
            </a:r>
            <a:r>
              <a:rPr lang="es-MX" sz="1200" dirty="0" err="1"/>
              <a:t>Mlitros</a:t>
            </a:r>
            <a:r>
              <a:rPr lang="es-MX" sz="1200" dirty="0"/>
              <a:t>)* 33710 (</a:t>
            </a:r>
            <a:r>
              <a:rPr lang="es-MX" sz="1200" dirty="0" err="1"/>
              <a:t>Btu</a:t>
            </a:r>
            <a:r>
              <a:rPr lang="es-MX" sz="1200" dirty="0"/>
              <a:t>/litro) * 1000</a:t>
            </a:r>
            <a:endParaRPr lang="es-BO" sz="1200" dirty="0"/>
          </a:p>
        </p:txBody>
      </p:sp>
      <p:sp>
        <p:nvSpPr>
          <p:cNvPr id="8" name="Globo: línea 7">
            <a:extLst>
              <a:ext uri="{FF2B5EF4-FFF2-40B4-BE49-F238E27FC236}">
                <a16:creationId xmlns:a16="http://schemas.microsoft.com/office/drawing/2014/main" id="{E282AC1C-2BCD-4020-AF10-0773AD135D0E}"/>
              </a:ext>
            </a:extLst>
          </p:cNvPr>
          <p:cNvSpPr/>
          <p:nvPr/>
        </p:nvSpPr>
        <p:spPr>
          <a:xfrm>
            <a:off x="2172788" y="5155473"/>
            <a:ext cx="2751901" cy="1314995"/>
          </a:xfrm>
          <a:prstGeom prst="borderCallout1">
            <a:avLst>
              <a:gd name="adj1" fmla="val 18750"/>
              <a:gd name="adj2" fmla="val -8333"/>
              <a:gd name="adj3" fmla="val -52401"/>
              <a:gd name="adj4" fmla="val 5133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dirty="0"/>
              <a:t>Calculo con los últimos 3 años, para 2018 utilizar 2018; 2017 y 2016</a:t>
            </a:r>
          </a:p>
          <a:p>
            <a:pPr algn="ctr"/>
            <a:r>
              <a:rPr lang="es-MX" sz="1100" dirty="0"/>
              <a:t>----</a:t>
            </a:r>
          </a:p>
          <a:p>
            <a:pPr algn="ctr"/>
            <a:r>
              <a:rPr lang="es-MX" sz="1100" dirty="0"/>
              <a:t>(MMBTU * FE </a:t>
            </a:r>
            <a:r>
              <a:rPr lang="es-MX" sz="1100" baseline="-25000" dirty="0" err="1"/>
              <a:t>comb</a:t>
            </a:r>
            <a:r>
              <a:rPr lang="es-MX" sz="1100" baseline="-25000" dirty="0"/>
              <a:t> </a:t>
            </a:r>
            <a:r>
              <a:rPr lang="es-MX" sz="1100" baseline="-25000" dirty="0" err="1"/>
              <a:t>Fosil</a:t>
            </a:r>
            <a:r>
              <a:rPr lang="es-MX" sz="1100" dirty="0"/>
              <a:t>) / Gen. </a:t>
            </a:r>
            <a:r>
              <a:rPr lang="es-MX" sz="1100" dirty="0" err="1"/>
              <a:t>Fosil</a:t>
            </a:r>
            <a:endParaRPr lang="es-MX" sz="1100" dirty="0"/>
          </a:p>
          <a:p>
            <a:pPr algn="ctr"/>
            <a:r>
              <a:rPr lang="es-MX" sz="1100" dirty="0"/>
              <a:t>----- </a:t>
            </a:r>
          </a:p>
          <a:p>
            <a:pPr algn="ctr"/>
            <a:r>
              <a:rPr lang="es-MX" sz="1100" dirty="0"/>
              <a:t>(Ejemplo EF </a:t>
            </a:r>
            <a:r>
              <a:rPr lang="es-MX" sz="1100" baseline="-25000" dirty="0"/>
              <a:t>2016</a:t>
            </a:r>
            <a:r>
              <a:rPr lang="es-MX" sz="1100" dirty="0"/>
              <a:t>)</a:t>
            </a:r>
          </a:p>
          <a:p>
            <a:pPr algn="ctr"/>
            <a:r>
              <a:rPr lang="es-MX" sz="1100" dirty="0"/>
              <a:t>(451920+484821+492557) MMBTU* 0,0766 (gCO</a:t>
            </a:r>
            <a:r>
              <a:rPr lang="es-MX" sz="1100" baseline="-25000" dirty="0"/>
              <a:t>2</a:t>
            </a:r>
            <a:r>
              <a:rPr lang="es-MX" sz="1100" dirty="0"/>
              <a:t>/</a:t>
            </a:r>
            <a:r>
              <a:rPr lang="es-MX" sz="1100" dirty="0" err="1"/>
              <a:t>Btu</a:t>
            </a:r>
            <a:r>
              <a:rPr lang="es-MX" sz="1100" dirty="0"/>
              <a:t>) / (52005+56054+55735)</a:t>
            </a:r>
            <a:endParaRPr lang="es-BO" sz="1100" dirty="0"/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6E6E82BA-D9D6-49A6-BF16-DEFD0BCEDB47}"/>
              </a:ext>
            </a:extLst>
          </p:cNvPr>
          <p:cNvSpPr/>
          <p:nvPr/>
        </p:nvSpPr>
        <p:spPr>
          <a:xfrm>
            <a:off x="2377440" y="4153994"/>
            <a:ext cx="1454331" cy="182881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E6EC017C-544A-4A72-B2DC-A041438F568E}"/>
              </a:ext>
            </a:extLst>
          </p:cNvPr>
          <p:cNvSpPr/>
          <p:nvPr/>
        </p:nvSpPr>
        <p:spPr>
          <a:xfrm>
            <a:off x="2377439" y="3805644"/>
            <a:ext cx="1454331" cy="182881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01BBFEDE-3A75-474E-9B49-193361C73E83}"/>
              </a:ext>
            </a:extLst>
          </p:cNvPr>
          <p:cNvSpPr/>
          <p:nvPr/>
        </p:nvSpPr>
        <p:spPr>
          <a:xfrm>
            <a:off x="2904314" y="4167050"/>
            <a:ext cx="1454331" cy="182881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A7F42588-D02A-4E93-88F3-FF402E38F89E}"/>
              </a:ext>
            </a:extLst>
          </p:cNvPr>
          <p:cNvSpPr/>
          <p:nvPr/>
        </p:nvSpPr>
        <p:spPr>
          <a:xfrm>
            <a:off x="2904313" y="3818700"/>
            <a:ext cx="1454331" cy="182881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5F2642CF-C50D-408F-81C6-5EE5BACE8162}"/>
              </a:ext>
            </a:extLst>
          </p:cNvPr>
          <p:cNvSpPr/>
          <p:nvPr/>
        </p:nvSpPr>
        <p:spPr>
          <a:xfrm>
            <a:off x="3461650" y="4175759"/>
            <a:ext cx="1454331" cy="182881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D001BCB7-9E39-4D30-B2E4-2E6861D0E44E}"/>
              </a:ext>
            </a:extLst>
          </p:cNvPr>
          <p:cNvSpPr/>
          <p:nvPr/>
        </p:nvSpPr>
        <p:spPr>
          <a:xfrm>
            <a:off x="3470358" y="3827409"/>
            <a:ext cx="1454331" cy="182881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32677E98-40EA-4D27-BBF0-8530AFE89057}"/>
              </a:ext>
            </a:extLst>
          </p:cNvPr>
          <p:cNvSpPr/>
          <p:nvPr/>
        </p:nvSpPr>
        <p:spPr>
          <a:xfrm>
            <a:off x="487680" y="1123407"/>
            <a:ext cx="1685108" cy="165462"/>
          </a:xfrm>
          <a:prstGeom prst="roundRect">
            <a:avLst/>
          </a:prstGeom>
          <a:noFill/>
          <a:ln w="254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A186A455-2163-4CBB-B2BC-BCD9D7A64A95}"/>
              </a:ext>
            </a:extLst>
          </p:cNvPr>
          <p:cNvSpPr/>
          <p:nvPr/>
        </p:nvSpPr>
        <p:spPr>
          <a:xfrm>
            <a:off x="2706184" y="988426"/>
            <a:ext cx="1685108" cy="165462"/>
          </a:xfrm>
          <a:prstGeom prst="roundRect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515EC206-D0DE-4DAD-A1FD-AC7CE28B0B44}"/>
              </a:ext>
            </a:extLst>
          </p:cNvPr>
          <p:cNvCxnSpPr>
            <a:stCxn id="8" idx="3"/>
          </p:cNvCxnSpPr>
          <p:nvPr/>
        </p:nvCxnSpPr>
        <p:spPr>
          <a:xfrm flipV="1">
            <a:off x="3548739" y="2351314"/>
            <a:ext cx="2764975" cy="28041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lobo: línea 18">
            <a:extLst>
              <a:ext uri="{FF2B5EF4-FFF2-40B4-BE49-F238E27FC236}">
                <a16:creationId xmlns:a16="http://schemas.microsoft.com/office/drawing/2014/main" id="{33EE31D8-B2D1-4A70-A4C2-F03ED16752DE}"/>
              </a:ext>
            </a:extLst>
          </p:cNvPr>
          <p:cNvSpPr/>
          <p:nvPr/>
        </p:nvSpPr>
        <p:spPr>
          <a:xfrm>
            <a:off x="5138056" y="5155473"/>
            <a:ext cx="1828792" cy="1314995"/>
          </a:xfrm>
          <a:prstGeom prst="borderCallout1">
            <a:avLst>
              <a:gd name="adj1" fmla="val 18750"/>
              <a:gd name="adj2" fmla="val -8333"/>
              <a:gd name="adj3" fmla="val -35182"/>
              <a:gd name="adj4" fmla="val -238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dirty="0"/>
              <a:t>Línea de Base de Emisiones (BE y = EG y * EF </a:t>
            </a:r>
            <a:r>
              <a:rPr lang="es-MX" sz="1200" baseline="-25000" dirty="0" err="1"/>
              <a:t>bl</a:t>
            </a:r>
            <a:r>
              <a:rPr lang="es-MX" sz="1200" dirty="0"/>
              <a:t>) tCO2/año</a:t>
            </a:r>
          </a:p>
          <a:p>
            <a:pPr algn="ctr"/>
            <a:r>
              <a:rPr lang="es-MX" sz="1200" dirty="0"/>
              <a:t>-----</a:t>
            </a:r>
          </a:p>
          <a:p>
            <a:pPr algn="ctr"/>
            <a:r>
              <a:rPr lang="es-MX" sz="1200" dirty="0"/>
              <a:t>BE </a:t>
            </a:r>
            <a:r>
              <a:rPr lang="es-MX" sz="1200" baseline="-25000" dirty="0"/>
              <a:t>2018 </a:t>
            </a:r>
            <a:r>
              <a:rPr lang="es-MX" sz="1200" dirty="0"/>
              <a:t>= 63152 </a:t>
            </a:r>
            <a:r>
              <a:rPr lang="es-MX" sz="1200" dirty="0" err="1"/>
              <a:t>MWh</a:t>
            </a:r>
            <a:r>
              <a:rPr lang="es-MX" sz="1200" dirty="0"/>
              <a:t>/año * 0,69 tCO</a:t>
            </a:r>
            <a:r>
              <a:rPr lang="es-MX" sz="1200" baseline="-25000" dirty="0"/>
              <a:t>2</a:t>
            </a:r>
            <a:r>
              <a:rPr lang="es-MX" sz="1200" dirty="0"/>
              <a:t>/</a:t>
            </a:r>
            <a:r>
              <a:rPr lang="es-MX" sz="1200" dirty="0" err="1"/>
              <a:t>MWh</a:t>
            </a:r>
            <a:r>
              <a:rPr lang="es-MX" sz="1200" dirty="0"/>
              <a:t> = 39731 tCO</a:t>
            </a:r>
            <a:r>
              <a:rPr lang="es-MX" sz="1200" baseline="-25000" dirty="0"/>
              <a:t>2</a:t>
            </a:r>
            <a:r>
              <a:rPr lang="es-MX" sz="1200" dirty="0"/>
              <a:t>/MAh</a:t>
            </a:r>
            <a:endParaRPr lang="es-BO" sz="1200" dirty="0"/>
          </a:p>
        </p:txBody>
      </p:sp>
      <p:sp>
        <p:nvSpPr>
          <p:cNvPr id="21" name="Globo: línea 20">
            <a:extLst>
              <a:ext uri="{FF2B5EF4-FFF2-40B4-BE49-F238E27FC236}">
                <a16:creationId xmlns:a16="http://schemas.microsoft.com/office/drawing/2014/main" id="{477A9E67-0319-4FFA-B60F-C9D3CE7DD3EB}"/>
              </a:ext>
            </a:extLst>
          </p:cNvPr>
          <p:cNvSpPr/>
          <p:nvPr/>
        </p:nvSpPr>
        <p:spPr>
          <a:xfrm>
            <a:off x="7215053" y="5155473"/>
            <a:ext cx="1828792" cy="1314995"/>
          </a:xfrm>
          <a:prstGeom prst="borderCallout1">
            <a:avLst>
              <a:gd name="adj1" fmla="val 18750"/>
              <a:gd name="adj2" fmla="val -8333"/>
              <a:gd name="adj3" fmla="val -23924"/>
              <a:gd name="adj4" fmla="val -1529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dirty="0"/>
              <a:t>Línea de Base Factor de Emisiones = Emisiones del año / Electricidad Abastecida (Generación Total)</a:t>
            </a:r>
          </a:p>
          <a:p>
            <a:pPr algn="ctr"/>
            <a:r>
              <a:rPr lang="es-MX" sz="1100" dirty="0"/>
              <a:t>-----</a:t>
            </a:r>
          </a:p>
          <a:p>
            <a:pPr algn="ctr"/>
            <a:r>
              <a:rPr lang="es-MX" sz="1100" dirty="0"/>
              <a:t>EF </a:t>
            </a:r>
            <a:r>
              <a:rPr lang="es-MX" sz="1100" dirty="0" err="1"/>
              <a:t>bl,ini</a:t>
            </a:r>
            <a:r>
              <a:rPr lang="es-MX" sz="1100" dirty="0"/>
              <a:t> (2018) = 39731 tCO2/año / 63152 </a:t>
            </a:r>
            <a:r>
              <a:rPr lang="es-MX" sz="1100" dirty="0" err="1"/>
              <a:t>MWh</a:t>
            </a:r>
            <a:r>
              <a:rPr lang="es-MX" sz="1100" dirty="0"/>
              <a:t>/año</a:t>
            </a:r>
            <a:endParaRPr lang="es-BO" sz="1100" dirty="0"/>
          </a:p>
        </p:txBody>
      </p:sp>
    </p:spTree>
    <p:extLst>
      <p:ext uri="{BB962C8B-B14F-4D97-AF65-F5344CB8AC3E}">
        <p14:creationId xmlns:p14="http://schemas.microsoft.com/office/powerpoint/2010/main" val="2363197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206A9F-5C81-4A48-B92A-341376D83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1" y="600810"/>
            <a:ext cx="7886700" cy="769619"/>
          </a:xfrm>
        </p:spPr>
        <p:txBody>
          <a:bodyPr/>
          <a:lstStyle/>
          <a:p>
            <a:pPr algn="ctr"/>
            <a:r>
              <a:rPr lang="es-BO" dirty="0"/>
              <a:t>Objetivo y Alcance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935DC0-AC27-485D-B1EB-3FB88AA66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662037"/>
            <a:ext cx="7409359" cy="4595153"/>
          </a:xfrm>
        </p:spPr>
        <p:txBody>
          <a:bodyPr>
            <a:normAutofit/>
          </a:bodyPr>
          <a:lstStyle/>
          <a:p>
            <a:r>
              <a:rPr lang="es-BO" dirty="0"/>
              <a:t>Selección de la Metodología para calcular la Línea de Base</a:t>
            </a:r>
          </a:p>
          <a:p>
            <a:endParaRPr lang="es-BO" dirty="0"/>
          </a:p>
          <a:p>
            <a:r>
              <a:rPr lang="es-BO" dirty="0"/>
              <a:t>Escala y Proyectos tipo</a:t>
            </a:r>
          </a:p>
          <a:p>
            <a:endParaRPr lang="es-BO" dirty="0"/>
          </a:p>
          <a:p>
            <a:r>
              <a:rPr lang="es-BO" dirty="0"/>
              <a:t>Calculo Línea de Base de Emisiones (sin proyecto)</a:t>
            </a:r>
          </a:p>
        </p:txBody>
      </p:sp>
    </p:spTree>
    <p:extLst>
      <p:ext uri="{BB962C8B-B14F-4D97-AF65-F5344CB8AC3E}">
        <p14:creationId xmlns:p14="http://schemas.microsoft.com/office/powerpoint/2010/main" val="10784904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871C44-0221-4171-B9BB-86426496C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05731"/>
          </a:xfrm>
        </p:spPr>
        <p:txBody>
          <a:bodyPr>
            <a:normAutofit/>
          </a:bodyPr>
          <a:lstStyle/>
          <a:p>
            <a:r>
              <a:rPr lang="es-BO" sz="2800" dirty="0"/>
              <a:t>Calculo Línea de Base de Emisiones (sin proyecto)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577DF08A-9A95-4A2E-B0DA-5F7F0C46AE4A}"/>
              </a:ext>
            </a:extLst>
          </p:cNvPr>
          <p:cNvSpPr/>
          <p:nvPr/>
        </p:nvSpPr>
        <p:spPr>
          <a:xfrm>
            <a:off x="628648" y="902524"/>
            <a:ext cx="2016369" cy="35350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954" dirty="0"/>
              <a:t>Paso 1</a:t>
            </a:r>
            <a:endParaRPr lang="es-BO" sz="2954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9BB6985-7623-4E88-8D43-3CF1FF3EB6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48" y="1491422"/>
            <a:ext cx="7886701" cy="4787458"/>
          </a:xfrm>
          <a:prstGeom prst="rect">
            <a:avLst/>
          </a:prstGeom>
        </p:spPr>
      </p:pic>
      <p:sp>
        <p:nvSpPr>
          <p:cNvPr id="5" name="Abrir corchete 4">
            <a:extLst>
              <a:ext uri="{FF2B5EF4-FFF2-40B4-BE49-F238E27FC236}">
                <a16:creationId xmlns:a16="http://schemas.microsoft.com/office/drawing/2014/main" id="{2D9871F4-4AF2-4762-8D6A-3083D0CB34A5}"/>
              </a:ext>
            </a:extLst>
          </p:cNvPr>
          <p:cNvSpPr/>
          <p:nvPr/>
        </p:nvSpPr>
        <p:spPr>
          <a:xfrm>
            <a:off x="452846" y="1762154"/>
            <a:ext cx="175802" cy="3515240"/>
          </a:xfrm>
          <a:prstGeom prst="leftBracket">
            <a:avLst/>
          </a:prstGeom>
          <a:ln>
            <a:headEnd type="diamon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6" name="Abrir corchete 5">
            <a:extLst>
              <a:ext uri="{FF2B5EF4-FFF2-40B4-BE49-F238E27FC236}">
                <a16:creationId xmlns:a16="http://schemas.microsoft.com/office/drawing/2014/main" id="{E0DC5B33-18A1-4AEF-AA9E-3F600139B427}"/>
              </a:ext>
            </a:extLst>
          </p:cNvPr>
          <p:cNvSpPr/>
          <p:nvPr/>
        </p:nvSpPr>
        <p:spPr>
          <a:xfrm>
            <a:off x="277044" y="1958097"/>
            <a:ext cx="323847" cy="3449926"/>
          </a:xfrm>
          <a:prstGeom prst="leftBracket">
            <a:avLst/>
          </a:prstGeom>
          <a:ln>
            <a:headEnd type="diamon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7" name="Abrir corchete 6">
            <a:extLst>
              <a:ext uri="{FF2B5EF4-FFF2-40B4-BE49-F238E27FC236}">
                <a16:creationId xmlns:a16="http://schemas.microsoft.com/office/drawing/2014/main" id="{B4C2DFAF-EFE4-4FEC-8EF3-146B7AAE8071}"/>
              </a:ext>
            </a:extLst>
          </p:cNvPr>
          <p:cNvSpPr/>
          <p:nvPr/>
        </p:nvSpPr>
        <p:spPr>
          <a:xfrm>
            <a:off x="128999" y="2098200"/>
            <a:ext cx="499649" cy="3449926"/>
          </a:xfrm>
          <a:prstGeom prst="leftBracket">
            <a:avLst/>
          </a:prstGeom>
          <a:ln>
            <a:headEnd type="diamon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52CF78AD-4AB0-4FE0-B3FE-3A1FBDE9E342}"/>
              </a:ext>
            </a:extLst>
          </p:cNvPr>
          <p:cNvSpPr/>
          <p:nvPr/>
        </p:nvSpPr>
        <p:spPr>
          <a:xfrm>
            <a:off x="3196046" y="5913120"/>
            <a:ext cx="4920343" cy="57975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Para el calculo utilizamos: Generación Total; Generación Fósil y Cantidad Combustible Fósil</a:t>
            </a:r>
            <a:endParaRPr lang="es-BO" dirty="0"/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2D78B9DC-4C36-4C97-A61D-B07DF096EF8E}"/>
              </a:ext>
            </a:extLst>
          </p:cNvPr>
          <p:cNvSpPr/>
          <p:nvPr/>
        </p:nvSpPr>
        <p:spPr>
          <a:xfrm>
            <a:off x="628648" y="2586446"/>
            <a:ext cx="3743055" cy="470263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 dirty="0"/>
          </a:p>
        </p:txBody>
      </p:sp>
      <p:sp>
        <p:nvSpPr>
          <p:cNvPr id="10" name="Globo: línea 9">
            <a:extLst>
              <a:ext uri="{FF2B5EF4-FFF2-40B4-BE49-F238E27FC236}">
                <a16:creationId xmlns:a16="http://schemas.microsoft.com/office/drawing/2014/main" id="{1540E620-2366-454A-A234-CFFA9BBF6C34}"/>
              </a:ext>
            </a:extLst>
          </p:cNvPr>
          <p:cNvSpPr/>
          <p:nvPr/>
        </p:nvSpPr>
        <p:spPr>
          <a:xfrm>
            <a:off x="6818810" y="2690949"/>
            <a:ext cx="1724295" cy="579754"/>
          </a:xfrm>
          <a:prstGeom prst="borderCallout1">
            <a:avLst>
              <a:gd name="adj1" fmla="val 18750"/>
              <a:gd name="adj2" fmla="val -8333"/>
              <a:gd name="adj3" fmla="val 20871"/>
              <a:gd name="adj4" fmla="val -141294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/>
              <a:t>Estándares del IPCCC – </a:t>
            </a:r>
            <a:r>
              <a:rPr lang="es-MX" sz="1400" dirty="0" err="1"/>
              <a:t>Work</a:t>
            </a:r>
            <a:r>
              <a:rPr lang="es-MX" sz="1400" dirty="0"/>
              <a:t> Book</a:t>
            </a:r>
            <a:endParaRPr lang="es-BO" sz="1400" dirty="0"/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5E1232B-D9A6-48EF-B5D6-37DB88CF47E7}"/>
              </a:ext>
            </a:extLst>
          </p:cNvPr>
          <p:cNvCxnSpPr/>
          <p:nvPr/>
        </p:nvCxnSpPr>
        <p:spPr>
          <a:xfrm flipH="1">
            <a:off x="2133600" y="2804160"/>
            <a:ext cx="4545874" cy="148046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52856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C387F3-29CA-4F8D-B756-DF83C6769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392520"/>
          </a:xfrm>
        </p:spPr>
        <p:txBody>
          <a:bodyPr>
            <a:normAutofit fontScale="90000"/>
          </a:bodyPr>
          <a:lstStyle/>
          <a:p>
            <a:r>
              <a:rPr lang="es-BO" sz="2800" dirty="0"/>
              <a:t>Calculo Línea de Base de Emisiones (sin proyecto)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6CDCE86E-2DF9-40A2-B4D3-BE33583092E1}"/>
              </a:ext>
            </a:extLst>
          </p:cNvPr>
          <p:cNvSpPr/>
          <p:nvPr/>
        </p:nvSpPr>
        <p:spPr>
          <a:xfrm>
            <a:off x="628650" y="757647"/>
            <a:ext cx="7886700" cy="39252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/>
              <a:t>Paso 2: Calculo del consumo de combustible en MMBTU/año</a:t>
            </a:r>
            <a:endParaRPr lang="es-BO" sz="20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99CF9F7-7BA4-46DB-8927-8998973A18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610" y="1224838"/>
            <a:ext cx="8088630" cy="4875515"/>
          </a:xfrm>
          <a:prstGeom prst="rect">
            <a:avLst/>
          </a:prstGeom>
        </p:spPr>
      </p:pic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8CBC0818-282B-4A92-AD25-F73AFF7998BA}"/>
              </a:ext>
            </a:extLst>
          </p:cNvPr>
          <p:cNvSpPr/>
          <p:nvPr/>
        </p:nvSpPr>
        <p:spPr>
          <a:xfrm>
            <a:off x="2899954" y="5633162"/>
            <a:ext cx="5686697" cy="1011478"/>
          </a:xfrm>
          <a:prstGeom prst="roundRect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>
                <a:solidFill>
                  <a:schemeClr val="tx1"/>
                </a:solidFill>
              </a:rPr>
              <a:t>MMBTU/año = Miles de Litros/año  * PCI (</a:t>
            </a:r>
            <a:r>
              <a:rPr lang="es-MX" sz="1600" dirty="0" err="1">
                <a:solidFill>
                  <a:schemeClr val="tx1"/>
                </a:solidFill>
              </a:rPr>
              <a:t>Btu</a:t>
            </a:r>
            <a:r>
              <a:rPr lang="es-MX" sz="1600" dirty="0">
                <a:solidFill>
                  <a:schemeClr val="tx1"/>
                </a:solidFill>
              </a:rPr>
              <a:t>/litro) /  1000</a:t>
            </a:r>
          </a:p>
          <a:p>
            <a:pPr algn="ctr"/>
            <a:endParaRPr lang="es-MX" dirty="0">
              <a:solidFill>
                <a:schemeClr val="tx1"/>
              </a:solidFill>
            </a:endParaRPr>
          </a:p>
          <a:p>
            <a:pPr algn="ctr"/>
            <a:r>
              <a:rPr lang="es-MX" sz="1400" dirty="0">
                <a:solidFill>
                  <a:schemeClr val="tx1"/>
                </a:solidFill>
              </a:rPr>
              <a:t>Ejemplo año 2018 = 544594 BTU/año = 16155 </a:t>
            </a:r>
            <a:r>
              <a:rPr lang="es-MX" sz="1400" dirty="0" err="1">
                <a:solidFill>
                  <a:schemeClr val="tx1"/>
                </a:solidFill>
              </a:rPr>
              <a:t>Mlitros</a:t>
            </a:r>
            <a:r>
              <a:rPr lang="es-MX" sz="1400" dirty="0">
                <a:solidFill>
                  <a:schemeClr val="tx1"/>
                </a:solidFill>
              </a:rPr>
              <a:t>/año * 33710 BTU/litro / 1000</a:t>
            </a:r>
            <a:endParaRPr lang="es-BO" sz="1400" dirty="0">
              <a:solidFill>
                <a:schemeClr val="tx1"/>
              </a:solidFill>
            </a:endParaRP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732DD735-4927-4CEF-926A-3975C92A3F89}"/>
              </a:ext>
            </a:extLst>
          </p:cNvPr>
          <p:cNvCxnSpPr/>
          <p:nvPr/>
        </p:nvCxnSpPr>
        <p:spPr>
          <a:xfrm flipV="1">
            <a:off x="3631474" y="5399314"/>
            <a:ext cx="1201783" cy="4005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882C6F33-D787-467D-B5A0-4DB476ED5980}"/>
              </a:ext>
            </a:extLst>
          </p:cNvPr>
          <p:cNvCxnSpPr>
            <a:cxnSpLocks/>
          </p:cNvCxnSpPr>
          <p:nvPr/>
        </p:nvCxnSpPr>
        <p:spPr>
          <a:xfrm flipH="1" flipV="1">
            <a:off x="4955177" y="5233851"/>
            <a:ext cx="187233" cy="5660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16A7EC44-DFAB-4BFD-9AC7-9BFD627C2F0F}"/>
              </a:ext>
            </a:extLst>
          </p:cNvPr>
          <p:cNvCxnSpPr>
            <a:cxnSpLocks/>
          </p:cNvCxnSpPr>
          <p:nvPr/>
        </p:nvCxnSpPr>
        <p:spPr>
          <a:xfrm flipH="1" flipV="1">
            <a:off x="2255520" y="1863634"/>
            <a:ext cx="4609011" cy="39362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1401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19F10A-A047-4393-8F24-5345BE077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7080"/>
            <a:ext cx="7886700" cy="314143"/>
          </a:xfrm>
        </p:spPr>
        <p:txBody>
          <a:bodyPr>
            <a:noAutofit/>
          </a:bodyPr>
          <a:lstStyle/>
          <a:p>
            <a:pPr algn="ctr"/>
            <a:r>
              <a:rPr lang="es-BO" sz="2800" dirty="0"/>
              <a:t>Calculo Línea de Base de Emisiones (sin proyecto)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FFBAF41D-5256-42C6-9979-0BE94FF06332}"/>
              </a:ext>
            </a:extLst>
          </p:cNvPr>
          <p:cNvSpPr/>
          <p:nvPr/>
        </p:nvSpPr>
        <p:spPr>
          <a:xfrm>
            <a:off x="628650" y="531223"/>
            <a:ext cx="7886700" cy="61830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/>
              <a:t>Paso 3: Calculo del </a:t>
            </a:r>
            <a:r>
              <a:rPr lang="es-BO" sz="2000" dirty="0"/>
              <a:t>Factor de emisión de referencia (en tCO2/</a:t>
            </a:r>
            <a:r>
              <a:rPr lang="es-BO" sz="2000" dirty="0" err="1"/>
              <a:t>MWh</a:t>
            </a:r>
            <a:r>
              <a:rPr lang="es-BO" sz="2000" dirty="0"/>
              <a:t>) sistema previamente aislado (previo a cualquier actividad)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C0F3F1B-4E3C-494A-9ACA-1C20CDE1DC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377239"/>
            <a:ext cx="7886700" cy="4331230"/>
          </a:xfrm>
          <a:prstGeom prst="rect">
            <a:avLst/>
          </a:prstGeom>
        </p:spPr>
      </p:pic>
      <p:sp>
        <p:nvSpPr>
          <p:cNvPr id="5" name="Globo: línea 4">
            <a:extLst>
              <a:ext uri="{FF2B5EF4-FFF2-40B4-BE49-F238E27FC236}">
                <a16:creationId xmlns:a16="http://schemas.microsoft.com/office/drawing/2014/main" id="{3B2A4F73-C68C-45ED-9B44-363FCA506525}"/>
              </a:ext>
            </a:extLst>
          </p:cNvPr>
          <p:cNvSpPr/>
          <p:nvPr/>
        </p:nvSpPr>
        <p:spPr>
          <a:xfrm>
            <a:off x="6252754" y="1802674"/>
            <a:ext cx="1907177" cy="714103"/>
          </a:xfrm>
          <a:prstGeom prst="borderCallout1">
            <a:avLst>
              <a:gd name="adj1" fmla="val 18750"/>
              <a:gd name="adj2" fmla="val -8333"/>
              <a:gd name="adj3" fmla="val 62501"/>
              <a:gd name="adj4" fmla="val -181712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Aplicamos esta ecuación</a:t>
            </a:r>
            <a:endParaRPr lang="es-BO" dirty="0"/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8919A659-B4B9-4876-8F94-FF398F3423B1}"/>
              </a:ext>
            </a:extLst>
          </p:cNvPr>
          <p:cNvSpPr/>
          <p:nvPr/>
        </p:nvSpPr>
        <p:spPr>
          <a:xfrm>
            <a:off x="2351314" y="5480761"/>
            <a:ext cx="6418217" cy="1293857"/>
          </a:xfrm>
          <a:prstGeom prst="roundRect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>
                <a:solidFill>
                  <a:schemeClr val="tx1"/>
                </a:solidFill>
              </a:rPr>
              <a:t>tCO</a:t>
            </a:r>
            <a:r>
              <a:rPr lang="es-MX" sz="1600" baseline="-25000" dirty="0">
                <a:solidFill>
                  <a:schemeClr val="tx1"/>
                </a:solidFill>
              </a:rPr>
              <a:t>2</a:t>
            </a:r>
            <a:r>
              <a:rPr lang="es-MX" sz="1600" dirty="0">
                <a:solidFill>
                  <a:schemeClr val="tx1"/>
                </a:solidFill>
              </a:rPr>
              <a:t>/año = suma(MMBTU de tres años)*FE combustible / Generación Fósil (</a:t>
            </a:r>
            <a:r>
              <a:rPr lang="es-MX" sz="1600" dirty="0" err="1">
                <a:solidFill>
                  <a:schemeClr val="tx1"/>
                </a:solidFill>
              </a:rPr>
              <a:t>MWh</a:t>
            </a:r>
            <a:r>
              <a:rPr lang="es-MX" sz="1600" dirty="0">
                <a:solidFill>
                  <a:schemeClr val="tx1"/>
                </a:solidFill>
              </a:rPr>
              <a:t> de tres años)</a:t>
            </a:r>
          </a:p>
          <a:p>
            <a:pPr algn="ctr"/>
            <a:endParaRPr lang="es-MX" dirty="0">
              <a:solidFill>
                <a:schemeClr val="tx1"/>
              </a:solidFill>
            </a:endParaRPr>
          </a:p>
          <a:p>
            <a:pPr algn="ctr"/>
            <a:r>
              <a:rPr lang="es-MX" sz="1400" dirty="0">
                <a:solidFill>
                  <a:schemeClr val="tx1"/>
                </a:solidFill>
              </a:rPr>
              <a:t>Ejemplo año 2018 = ((492557+500718+536276 MMBTU/año) * 0,0766 gCO</a:t>
            </a:r>
            <a:r>
              <a:rPr lang="es-MX" sz="1400" baseline="-25000" dirty="0">
                <a:solidFill>
                  <a:schemeClr val="tx1"/>
                </a:solidFill>
              </a:rPr>
              <a:t>2</a:t>
            </a:r>
            <a:r>
              <a:rPr lang="es-MX" sz="1400" dirty="0">
                <a:solidFill>
                  <a:schemeClr val="tx1"/>
                </a:solidFill>
              </a:rPr>
              <a:t>/BTU) / (57832+56969+55735 </a:t>
            </a:r>
            <a:r>
              <a:rPr lang="es-MX" sz="1400" dirty="0" err="1">
                <a:solidFill>
                  <a:schemeClr val="tx1"/>
                </a:solidFill>
              </a:rPr>
              <a:t>MWh</a:t>
            </a:r>
            <a:r>
              <a:rPr lang="es-MX" sz="1400" dirty="0">
                <a:solidFill>
                  <a:schemeClr val="tx1"/>
                </a:solidFill>
              </a:rPr>
              <a:t> generados con diésel) = 0,69 tCO</a:t>
            </a:r>
            <a:r>
              <a:rPr lang="es-MX" sz="1400" baseline="-25000" dirty="0">
                <a:solidFill>
                  <a:schemeClr val="tx1"/>
                </a:solidFill>
              </a:rPr>
              <a:t>2</a:t>
            </a:r>
            <a:r>
              <a:rPr lang="es-MX" sz="1400" dirty="0">
                <a:solidFill>
                  <a:schemeClr val="tx1"/>
                </a:solidFill>
              </a:rPr>
              <a:t>/</a:t>
            </a:r>
            <a:r>
              <a:rPr lang="es-MX" sz="1400" dirty="0" err="1">
                <a:solidFill>
                  <a:schemeClr val="tx1"/>
                </a:solidFill>
              </a:rPr>
              <a:t>MWh</a:t>
            </a:r>
            <a:endParaRPr lang="es-BO" sz="1400" dirty="0">
              <a:solidFill>
                <a:schemeClr val="tx1"/>
              </a:solidFill>
            </a:endParaRP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818E37E0-3187-4E47-A3A5-A2362CF53A44}"/>
              </a:ext>
            </a:extLst>
          </p:cNvPr>
          <p:cNvSpPr/>
          <p:nvPr/>
        </p:nvSpPr>
        <p:spPr>
          <a:xfrm>
            <a:off x="3540031" y="4994360"/>
            <a:ext cx="1454331" cy="182881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B2A2F413-E62D-4DCF-AB01-68B48B1383F4}"/>
              </a:ext>
            </a:extLst>
          </p:cNvPr>
          <p:cNvSpPr/>
          <p:nvPr/>
        </p:nvSpPr>
        <p:spPr>
          <a:xfrm>
            <a:off x="3548739" y="4646010"/>
            <a:ext cx="1454331" cy="182881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984DB182-2EE7-439C-9B38-ABBEBFF641A5}"/>
              </a:ext>
            </a:extLst>
          </p:cNvPr>
          <p:cNvCxnSpPr/>
          <p:nvPr/>
        </p:nvCxnSpPr>
        <p:spPr>
          <a:xfrm flipH="1" flipV="1">
            <a:off x="4049486" y="5177241"/>
            <a:ext cx="217710" cy="115389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054F91E0-C86D-4993-B217-AD65A053FE33}"/>
              </a:ext>
            </a:extLst>
          </p:cNvPr>
          <p:cNvCxnSpPr>
            <a:cxnSpLocks/>
          </p:cNvCxnSpPr>
          <p:nvPr/>
        </p:nvCxnSpPr>
        <p:spPr>
          <a:xfrm flipV="1">
            <a:off x="4458789" y="4828766"/>
            <a:ext cx="134580" cy="18121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12ED984D-680D-4C6E-81CB-8640BE262A60}"/>
              </a:ext>
            </a:extLst>
          </p:cNvPr>
          <p:cNvCxnSpPr/>
          <p:nvPr/>
        </p:nvCxnSpPr>
        <p:spPr>
          <a:xfrm flipH="1" flipV="1">
            <a:off x="3735977" y="1802674"/>
            <a:ext cx="3823063" cy="45284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id="{F77C9B7C-AA46-4633-B0E7-FDD8867048E4}"/>
              </a:ext>
            </a:extLst>
          </p:cNvPr>
          <p:cNvSpPr/>
          <p:nvPr/>
        </p:nvSpPr>
        <p:spPr>
          <a:xfrm>
            <a:off x="4659086" y="5177241"/>
            <a:ext cx="343984" cy="182881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cxnSp>
        <p:nvCxnSpPr>
          <p:cNvPr id="24" name="Conector recto de flecha 23">
            <a:extLst>
              <a:ext uri="{FF2B5EF4-FFF2-40B4-BE49-F238E27FC236}">
                <a16:creationId xmlns:a16="http://schemas.microsoft.com/office/drawing/2014/main" id="{FDD13FF2-8704-4591-B8D5-7279E9C74247}"/>
              </a:ext>
            </a:extLst>
          </p:cNvPr>
          <p:cNvCxnSpPr/>
          <p:nvPr/>
        </p:nvCxnSpPr>
        <p:spPr>
          <a:xfrm flipH="1" flipV="1">
            <a:off x="5003070" y="5294811"/>
            <a:ext cx="1998621" cy="1346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Globo: línea 24">
            <a:extLst>
              <a:ext uri="{FF2B5EF4-FFF2-40B4-BE49-F238E27FC236}">
                <a16:creationId xmlns:a16="http://schemas.microsoft.com/office/drawing/2014/main" id="{9028CBE1-DC84-425F-A9BA-A2972F5186F4}"/>
              </a:ext>
            </a:extLst>
          </p:cNvPr>
          <p:cNvSpPr/>
          <p:nvPr/>
        </p:nvSpPr>
        <p:spPr>
          <a:xfrm>
            <a:off x="7141029" y="3161211"/>
            <a:ext cx="1374321" cy="818606"/>
          </a:xfrm>
          <a:prstGeom prst="borderCallout1">
            <a:avLst>
              <a:gd name="adj1" fmla="val 18750"/>
              <a:gd name="adj2" fmla="val -8333"/>
              <a:gd name="adj3" fmla="val 248670"/>
              <a:gd name="adj4" fmla="val -151759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dirty="0"/>
              <a:t>Este numero lo repetimos hasta el ultimo año proyectado</a:t>
            </a:r>
            <a:endParaRPr lang="es-BO" sz="1200" dirty="0"/>
          </a:p>
        </p:txBody>
      </p:sp>
      <p:sp>
        <p:nvSpPr>
          <p:cNvPr id="26" name="Rectángulo: esquinas redondeadas 25">
            <a:extLst>
              <a:ext uri="{FF2B5EF4-FFF2-40B4-BE49-F238E27FC236}">
                <a16:creationId xmlns:a16="http://schemas.microsoft.com/office/drawing/2014/main" id="{61A43E35-D9F9-4CCB-8486-A2D7AE28D229}"/>
              </a:ext>
            </a:extLst>
          </p:cNvPr>
          <p:cNvSpPr/>
          <p:nvPr/>
        </p:nvSpPr>
        <p:spPr>
          <a:xfrm>
            <a:off x="5003070" y="5177241"/>
            <a:ext cx="3512280" cy="182872"/>
          </a:xfrm>
          <a:prstGeom prst="roundRect">
            <a:avLst/>
          </a:prstGeom>
          <a:noFill/>
          <a:ln w="349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1732830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FE4CA7-8423-4F66-B3FC-4994427E3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99665"/>
            <a:ext cx="7886700" cy="305434"/>
          </a:xfrm>
        </p:spPr>
        <p:txBody>
          <a:bodyPr>
            <a:normAutofit fontScale="90000"/>
          </a:bodyPr>
          <a:lstStyle/>
          <a:p>
            <a:r>
              <a:rPr lang="es-BO" sz="2800" dirty="0"/>
              <a:t>Calculo Línea de Base de Emisiones (sin proyecto)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3F63FC3A-25FD-4255-95FB-8D6379C314E5}"/>
              </a:ext>
            </a:extLst>
          </p:cNvPr>
          <p:cNvSpPr/>
          <p:nvPr/>
        </p:nvSpPr>
        <p:spPr>
          <a:xfrm>
            <a:off x="628650" y="566059"/>
            <a:ext cx="7886700" cy="58347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/>
              <a:t>Paso 4: Calculo de la Línea de Base de Emisiones (tCO</a:t>
            </a:r>
            <a:r>
              <a:rPr lang="es-ES" sz="2000" baseline="-25000" dirty="0"/>
              <a:t>2</a:t>
            </a:r>
            <a:r>
              <a:rPr lang="es-ES" sz="2000" dirty="0"/>
              <a:t>/año) o emisiones de la generación que utiliza combustible fósil</a:t>
            </a:r>
            <a:endParaRPr lang="es-BO" sz="20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C25B52B-0CA2-45AD-B1C1-32C467A261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377238"/>
            <a:ext cx="7886700" cy="4701345"/>
          </a:xfrm>
          <a:prstGeom prst="rect">
            <a:avLst/>
          </a:prstGeom>
        </p:spPr>
      </p:pic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0CDAA2AA-B51D-4AFA-94B7-F3333F636175}"/>
              </a:ext>
            </a:extLst>
          </p:cNvPr>
          <p:cNvSpPr/>
          <p:nvPr/>
        </p:nvSpPr>
        <p:spPr>
          <a:xfrm>
            <a:off x="2647406" y="5886994"/>
            <a:ext cx="5791200" cy="888275"/>
          </a:xfrm>
          <a:prstGeom prst="roundRect">
            <a:avLst/>
          </a:prstGeom>
          <a:solidFill>
            <a:schemeClr val="bg2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>
                <a:solidFill>
                  <a:schemeClr val="tx1"/>
                </a:solidFill>
              </a:rPr>
              <a:t>Línea de Base (tCO2/año) =  Generación Fósil (</a:t>
            </a:r>
            <a:r>
              <a:rPr lang="es-MX" sz="1600" dirty="0" err="1">
                <a:solidFill>
                  <a:schemeClr val="tx1"/>
                </a:solidFill>
              </a:rPr>
              <a:t>MWh</a:t>
            </a:r>
            <a:r>
              <a:rPr lang="es-MX" sz="1600" dirty="0">
                <a:solidFill>
                  <a:schemeClr val="tx1"/>
                </a:solidFill>
              </a:rPr>
              <a:t>/año) * Factor de emisiones inicial </a:t>
            </a:r>
          </a:p>
          <a:p>
            <a:pPr algn="ctr"/>
            <a:r>
              <a:rPr lang="es-MX" sz="1600" dirty="0">
                <a:solidFill>
                  <a:schemeClr val="tx1"/>
                </a:solidFill>
              </a:rPr>
              <a:t>Año 2019 = 60719 </a:t>
            </a:r>
            <a:r>
              <a:rPr lang="es-MX" sz="1600" dirty="0" err="1">
                <a:solidFill>
                  <a:schemeClr val="tx1"/>
                </a:solidFill>
              </a:rPr>
              <a:t>MWh</a:t>
            </a:r>
            <a:r>
              <a:rPr lang="es-MX" sz="1600" dirty="0">
                <a:solidFill>
                  <a:schemeClr val="tx1"/>
                </a:solidFill>
              </a:rPr>
              <a:t>/año * 0,69 tCO2/</a:t>
            </a:r>
            <a:r>
              <a:rPr lang="es-MX" sz="1600" dirty="0" err="1">
                <a:solidFill>
                  <a:schemeClr val="tx1"/>
                </a:solidFill>
              </a:rPr>
              <a:t>MWh</a:t>
            </a:r>
            <a:r>
              <a:rPr lang="es-MX" sz="1600" dirty="0">
                <a:solidFill>
                  <a:schemeClr val="tx1"/>
                </a:solidFill>
              </a:rPr>
              <a:t> = 41714 tCO2/año</a:t>
            </a:r>
            <a:endParaRPr lang="es-BO" sz="1600" dirty="0">
              <a:solidFill>
                <a:schemeClr val="tx1"/>
              </a:solidFill>
            </a:endParaRP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34BB1094-C4A1-4AD5-9228-6CF79160E5BD}"/>
              </a:ext>
            </a:extLst>
          </p:cNvPr>
          <p:cNvCxnSpPr/>
          <p:nvPr/>
        </p:nvCxnSpPr>
        <p:spPr>
          <a:xfrm flipV="1">
            <a:off x="4267200" y="5007429"/>
            <a:ext cx="905691" cy="14456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A11F3CBB-0E96-4D9A-B755-36C484AF39BF}"/>
              </a:ext>
            </a:extLst>
          </p:cNvPr>
          <p:cNvCxnSpPr>
            <a:cxnSpLocks/>
          </p:cNvCxnSpPr>
          <p:nvPr/>
        </p:nvCxnSpPr>
        <p:spPr>
          <a:xfrm flipH="1" flipV="1">
            <a:off x="5434149" y="5543006"/>
            <a:ext cx="127635" cy="1001485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FAC29646-3A92-4F0B-B3CE-9CF5D2616BD3}"/>
              </a:ext>
            </a:extLst>
          </p:cNvPr>
          <p:cNvCxnSpPr/>
          <p:nvPr/>
        </p:nvCxnSpPr>
        <p:spPr>
          <a:xfrm flipH="1" flipV="1">
            <a:off x="5268686" y="5826034"/>
            <a:ext cx="1994263" cy="718457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7DDDD228-5576-45DF-98D8-3C7A00BE9130}"/>
              </a:ext>
            </a:extLst>
          </p:cNvPr>
          <p:cNvSpPr/>
          <p:nvPr/>
        </p:nvSpPr>
        <p:spPr>
          <a:xfrm>
            <a:off x="5730240" y="1584960"/>
            <a:ext cx="2785110" cy="134982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Aquí buscamos calcular las emisiones resultantes del uso del Combustible Fósil en el SA</a:t>
            </a:r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21596656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560025-3A31-454F-B504-F1D4C775E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99663"/>
            <a:ext cx="7886700" cy="409937"/>
          </a:xfrm>
        </p:spPr>
        <p:txBody>
          <a:bodyPr>
            <a:normAutofit fontScale="90000"/>
          </a:bodyPr>
          <a:lstStyle/>
          <a:p>
            <a:r>
              <a:rPr lang="es-BO" sz="2800" dirty="0"/>
              <a:t>Calculo Línea de Base de Emisiones (sin proyecto)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96BFC178-1D73-479B-AB5F-AF63FFFA4FD3}"/>
              </a:ext>
            </a:extLst>
          </p:cNvPr>
          <p:cNvSpPr/>
          <p:nvPr/>
        </p:nvSpPr>
        <p:spPr>
          <a:xfrm>
            <a:off x="628650" y="566059"/>
            <a:ext cx="7886700" cy="58347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/>
              <a:t>Paso 5: Calculo del Factor de Emisiones de la Línea de Base de Emisiones (tCO</a:t>
            </a:r>
            <a:r>
              <a:rPr lang="es-ES" sz="2000" baseline="-25000" dirty="0"/>
              <a:t>2</a:t>
            </a:r>
            <a:r>
              <a:rPr lang="es-ES" sz="2000" dirty="0"/>
              <a:t>/</a:t>
            </a:r>
            <a:r>
              <a:rPr lang="es-ES" sz="2000" dirty="0" err="1"/>
              <a:t>MWh</a:t>
            </a:r>
            <a:r>
              <a:rPr lang="es-ES" sz="2000" dirty="0"/>
              <a:t>) </a:t>
            </a:r>
            <a:endParaRPr lang="es-BO" sz="20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E0C1167-B269-4A36-8067-275F505404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246604"/>
            <a:ext cx="7886700" cy="4788436"/>
          </a:xfrm>
          <a:prstGeom prst="rect">
            <a:avLst/>
          </a:prstGeom>
        </p:spPr>
      </p:pic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BE7707F5-2565-430F-B44E-A36CCEEE9802}"/>
              </a:ext>
            </a:extLst>
          </p:cNvPr>
          <p:cNvSpPr/>
          <p:nvPr/>
        </p:nvSpPr>
        <p:spPr>
          <a:xfrm>
            <a:off x="5512525" y="1515927"/>
            <a:ext cx="3274423" cy="134982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Dividimos la Línea de Base  de Emisiones (tCO2/año) / Generación Total (</a:t>
            </a:r>
            <a:r>
              <a:rPr lang="es-MX" dirty="0" err="1"/>
              <a:t>MWh</a:t>
            </a:r>
            <a:r>
              <a:rPr lang="es-MX" dirty="0"/>
              <a:t>/año)</a:t>
            </a:r>
            <a:endParaRPr lang="es-BO" dirty="0"/>
          </a:p>
        </p:txBody>
      </p:sp>
      <p:sp>
        <p:nvSpPr>
          <p:cNvPr id="6" name="Globo: línea 5">
            <a:extLst>
              <a:ext uri="{FF2B5EF4-FFF2-40B4-BE49-F238E27FC236}">
                <a16:creationId xmlns:a16="http://schemas.microsoft.com/office/drawing/2014/main" id="{CD3171DC-ECDE-455A-AA9E-1D28861751FF}"/>
              </a:ext>
            </a:extLst>
          </p:cNvPr>
          <p:cNvSpPr/>
          <p:nvPr/>
        </p:nvSpPr>
        <p:spPr>
          <a:xfrm>
            <a:off x="2664822" y="6132113"/>
            <a:ext cx="5850527" cy="628814"/>
          </a:xfrm>
          <a:prstGeom prst="borderCallout1">
            <a:avLst>
              <a:gd name="adj1" fmla="val 18750"/>
              <a:gd name="adj2" fmla="val -8333"/>
              <a:gd name="adj3" fmla="val -29540"/>
              <a:gd name="adj4" fmla="val 44699"/>
            </a:avLst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dirty="0"/>
              <a:t>Ejemplo año 2019 = tCO2/</a:t>
            </a:r>
            <a:r>
              <a:rPr lang="es-MX" sz="1200" dirty="0" err="1"/>
              <a:t>MWh</a:t>
            </a:r>
            <a:r>
              <a:rPr lang="es-MX" sz="1200" dirty="0"/>
              <a:t> = 41714 tCO2/año / 66294 </a:t>
            </a:r>
            <a:r>
              <a:rPr lang="es-MX" sz="1200" dirty="0" err="1"/>
              <a:t>MWh</a:t>
            </a:r>
            <a:r>
              <a:rPr lang="es-MX" sz="1200" dirty="0"/>
              <a:t>/año = 0,63 tCO2/</a:t>
            </a:r>
            <a:r>
              <a:rPr lang="es-MX" sz="1200" dirty="0" err="1"/>
              <a:t>MWh</a:t>
            </a:r>
            <a:endParaRPr lang="es-BO" sz="1200" dirty="0"/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A25A6CF7-ADBD-497E-9C0B-8620BD60EE62}"/>
              </a:ext>
            </a:extLst>
          </p:cNvPr>
          <p:cNvCxnSpPr/>
          <p:nvPr/>
        </p:nvCxnSpPr>
        <p:spPr>
          <a:xfrm flipV="1">
            <a:off x="5111931" y="5791200"/>
            <a:ext cx="87086" cy="55734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27C960DF-FBC8-40ED-8C38-BFEDE7706E7A}"/>
              </a:ext>
            </a:extLst>
          </p:cNvPr>
          <p:cNvCxnSpPr>
            <a:cxnSpLocks/>
          </p:cNvCxnSpPr>
          <p:nvPr/>
        </p:nvCxnSpPr>
        <p:spPr>
          <a:xfrm flipH="1" flipV="1">
            <a:off x="5402852" y="4807131"/>
            <a:ext cx="758462" cy="157253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C38E0E10-B01C-4A1B-BFA7-0AFE47F58CA9}"/>
              </a:ext>
            </a:extLst>
          </p:cNvPr>
          <p:cNvCxnSpPr/>
          <p:nvPr/>
        </p:nvCxnSpPr>
        <p:spPr>
          <a:xfrm flipH="1" flipV="1">
            <a:off x="5512525" y="5930537"/>
            <a:ext cx="1976846" cy="44912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5341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830CE3-8A4E-4427-9AA0-577887A4D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31857"/>
          </a:xfrm>
        </p:spPr>
        <p:txBody>
          <a:bodyPr>
            <a:normAutofit/>
          </a:bodyPr>
          <a:lstStyle/>
          <a:p>
            <a:r>
              <a:rPr lang="es-BO" sz="2800" dirty="0"/>
              <a:t>Calculo Línea de Base de Emisiones (sin proyecto)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19E79B7-5B49-4A7F-AF96-5FF1E9588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564" y="3429000"/>
            <a:ext cx="7886700" cy="276172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3A39281F-9581-4F7B-87B6-D149A23C64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564" y="1010194"/>
            <a:ext cx="7886700" cy="2238103"/>
          </a:xfrm>
          <a:prstGeom prst="rect">
            <a:avLst/>
          </a:prstGeom>
        </p:spPr>
      </p:pic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C1AA4121-4AA1-47BB-973A-FCB4C86161A2}"/>
              </a:ext>
            </a:extLst>
          </p:cNvPr>
          <p:cNvCxnSpPr/>
          <p:nvPr/>
        </p:nvCxnSpPr>
        <p:spPr>
          <a:xfrm flipV="1">
            <a:off x="2429691" y="2821577"/>
            <a:ext cx="583475" cy="75764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6F6EC3BA-7EF3-4402-9DFF-70F49049DF83}"/>
              </a:ext>
            </a:extLst>
          </p:cNvPr>
          <p:cNvCxnSpPr/>
          <p:nvPr/>
        </p:nvCxnSpPr>
        <p:spPr>
          <a:xfrm flipH="1" flipV="1">
            <a:off x="5399314" y="3091543"/>
            <a:ext cx="992777" cy="4876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09909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4E6FE4FC-DBDE-4FEE-8A31-5D6FCE5FB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/>
              <a:t>Calculo paso a paso metodología AMS-I.A</a:t>
            </a:r>
            <a:br>
              <a:rPr lang="es-MX" dirty="0"/>
            </a:br>
            <a:r>
              <a:rPr lang="es-MX" dirty="0"/>
              <a:t>Pequeña escala</a:t>
            </a:r>
            <a:br>
              <a:rPr lang="es-MX" dirty="0"/>
            </a:br>
            <a:r>
              <a:rPr lang="es-MX" dirty="0" err="1"/>
              <a:t>Huacaraje</a:t>
            </a:r>
            <a:endParaRPr lang="es-BO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967C489-752D-4BEB-BE59-0DD82A3AFC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17397337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F049F4-1FA5-4EA8-A8F6-F1DC5F858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1" y="356677"/>
            <a:ext cx="7886700" cy="488265"/>
          </a:xfrm>
        </p:spPr>
        <p:txBody>
          <a:bodyPr>
            <a:normAutofit fontScale="90000"/>
          </a:bodyPr>
          <a:lstStyle/>
          <a:p>
            <a:r>
              <a:rPr lang="es-ES" sz="3692" dirty="0"/>
              <a:t>Metodología AMS-I.A (pequeña escala)</a:t>
            </a:r>
            <a:endParaRPr lang="es-BO" sz="3692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9E3D53D-8823-408C-B806-8C8C7C500A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076765"/>
            <a:ext cx="8025112" cy="2497602"/>
          </a:xfrm>
        </p:spPr>
        <p:txBody>
          <a:bodyPr>
            <a:normAutofit fontScale="77500" lnSpcReduction="20000"/>
          </a:bodyPr>
          <a:lstStyle/>
          <a:p>
            <a:r>
              <a:rPr lang="es-ES" dirty="0"/>
              <a:t>Opción 1: Basada en la energía consumida en el SA.</a:t>
            </a:r>
          </a:p>
          <a:p>
            <a:r>
              <a:rPr lang="es-ES" dirty="0"/>
              <a:t>Opción 2: Basada en la generación anual de energía</a:t>
            </a:r>
          </a:p>
          <a:p>
            <a:r>
              <a:rPr lang="es-ES" dirty="0"/>
              <a:t>Opción 3: Basada en el consumo de combustible.</a:t>
            </a:r>
          </a:p>
          <a:p>
            <a:r>
              <a:rPr lang="es-ES" dirty="0"/>
              <a:t>Las opciones 1 y 2, requieren datos de perdidas en la red del SA, dato poco conocido y/o poco confiable.</a:t>
            </a:r>
          </a:p>
          <a:p>
            <a:r>
              <a:rPr lang="es-ES" b="1" dirty="0"/>
              <a:t>Se selecciona la opción 3: Consumo de combustible fósil histórico es un dato confiable y provisto oficialmente por la AETN</a:t>
            </a:r>
            <a:r>
              <a:rPr lang="es-ES" dirty="0"/>
              <a:t>.</a:t>
            </a:r>
            <a:endParaRPr lang="es-B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 4">
                <a:extLst>
                  <a:ext uri="{FF2B5EF4-FFF2-40B4-BE49-F238E27FC236}">
                    <a16:creationId xmlns:a16="http://schemas.microsoft.com/office/drawing/2014/main" id="{98B51913-749F-4644-9BE3-EF2673C1DB04}"/>
                  </a:ext>
                </a:extLst>
              </p:cNvPr>
              <p:cNvSpPr/>
              <p:nvPr/>
            </p:nvSpPr>
            <p:spPr>
              <a:xfrm>
                <a:off x="3871268" y="3510746"/>
                <a:ext cx="4424288" cy="9628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BO" sz="2215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𝑩𝑬</m:t>
                          </m:r>
                        </m:e>
                        <m:sub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s-BO" sz="2215" b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s-BO" sz="2215" b="1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𝒋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s-BO" sz="2215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BO" sz="2215" b="1" i="1">
                                  <a:latin typeface="Cambria Math" panose="02040503050406030204" pitchFamily="18" charset="0"/>
                                </a:rPr>
                                <m:t>𝑭𝑪</m:t>
                              </m:r>
                            </m:e>
                            <m:sub>
                              <m:r>
                                <a:rPr lang="es-BO" sz="2215" b="1" i="1"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  <m:r>
                                <a:rPr lang="es-BO" sz="2215" b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s-BO" sz="2215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sub>
                          </m:sSub>
                        </m:e>
                      </m:nary>
                      <m:r>
                        <a:rPr lang="es-BO" sz="2215" b="1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s-BO" sz="2215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s-BO" sz="2215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BO" sz="2215" b="1" i="1">
                                  <a:latin typeface="Cambria Math" panose="02040503050406030204" pitchFamily="18" charset="0"/>
                                </a:rPr>
                                <m:t>𝑵𝑪𝑽</m:t>
                              </m:r>
                            </m:e>
                            <m:sub>
                              <m:r>
                                <a:rPr lang="es-BO" sz="2215" b="1" i="1"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sub>
                          </m:sSub>
                          <m:r>
                            <a:rPr lang="es-BO" sz="2215" b="1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𝑬𝑭</m:t>
                          </m:r>
                        </m:e>
                        <m:sub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𝑪𝑶</m:t>
                          </m:r>
                          <m:r>
                            <a:rPr lang="es-BO" sz="2215" b="1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s-BO" sz="2215" b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BO" sz="2215" b="1" i="1">
                              <a:latin typeface="Cambria Math" panose="02040503050406030204" pitchFamily="18" charset="0"/>
                            </a:rPr>
                            <m:t>𝒋</m:t>
                          </m:r>
                        </m:sub>
                      </m:sSub>
                    </m:oMath>
                  </m:oMathPara>
                </a14:m>
                <a:endParaRPr lang="es-BO" sz="2215" b="1" dirty="0"/>
              </a:p>
            </p:txBody>
          </p:sp>
        </mc:Choice>
        <mc:Fallback xmlns="">
          <p:sp>
            <p:nvSpPr>
              <p:cNvPr id="5" name="Rectángulo 4">
                <a:extLst>
                  <a:ext uri="{FF2B5EF4-FFF2-40B4-BE49-F238E27FC236}">
                    <a16:creationId xmlns:a16="http://schemas.microsoft.com/office/drawing/2014/main" id="{98B51913-749F-4644-9BE3-EF2673C1DB0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1268" y="3510746"/>
                <a:ext cx="4424288" cy="96289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B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5585CCCC-AA89-4980-9853-E319C28C5F11}"/>
              </a:ext>
            </a:extLst>
          </p:cNvPr>
          <p:cNvSpPr/>
          <p:nvPr/>
        </p:nvSpPr>
        <p:spPr>
          <a:xfrm>
            <a:off x="834683" y="3574366"/>
            <a:ext cx="2663483" cy="878393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585" dirty="0"/>
              <a:t>Línea de Base</a:t>
            </a:r>
          </a:p>
          <a:p>
            <a:pPr algn="ctr"/>
            <a:r>
              <a:rPr lang="es-ES" sz="2585" dirty="0"/>
              <a:t>Emisiones de CO</a:t>
            </a:r>
            <a:r>
              <a:rPr lang="es-ES" sz="2585" baseline="-25000" dirty="0"/>
              <a:t>2</a:t>
            </a:r>
            <a:endParaRPr lang="es-BO" sz="2585" baseline="-25000" dirty="0"/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DD4FD2D4-A3E6-45C5-960D-1FC9144CE3BF}"/>
              </a:ext>
            </a:extLst>
          </p:cNvPr>
          <p:cNvGraphicFramePr>
            <a:graphicFrameLocks noGrp="1"/>
          </p:cNvGraphicFramePr>
          <p:nvPr/>
        </p:nvGraphicFramePr>
        <p:xfrm>
          <a:off x="834683" y="4704471"/>
          <a:ext cx="7680668" cy="18544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6209">
                  <a:extLst>
                    <a:ext uri="{9D8B030D-6E8A-4147-A177-3AD203B41FA5}">
                      <a16:colId xmlns:a16="http://schemas.microsoft.com/office/drawing/2014/main" val="859824837"/>
                    </a:ext>
                  </a:extLst>
                </a:gridCol>
                <a:gridCol w="1326576">
                  <a:extLst>
                    <a:ext uri="{9D8B030D-6E8A-4147-A177-3AD203B41FA5}">
                      <a16:colId xmlns:a16="http://schemas.microsoft.com/office/drawing/2014/main" val="1189212525"/>
                    </a:ext>
                  </a:extLst>
                </a:gridCol>
                <a:gridCol w="5297883">
                  <a:extLst>
                    <a:ext uri="{9D8B030D-6E8A-4147-A177-3AD203B41FA5}">
                      <a16:colId xmlns:a16="http://schemas.microsoft.com/office/drawing/2014/main" val="398732886"/>
                    </a:ext>
                  </a:extLst>
                </a:gridCol>
              </a:tblGrid>
              <a:tr h="5122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BO" sz="1500" dirty="0">
                          <a:effectLst/>
                        </a:rPr>
                        <a:t>FC </a:t>
                      </a:r>
                      <a:r>
                        <a:rPr lang="es-BO" sz="1500" baseline="-25000" dirty="0" err="1">
                          <a:effectLst/>
                        </a:rPr>
                        <a:t>j,y</a:t>
                      </a:r>
                      <a:r>
                        <a:rPr lang="es-BO" sz="1500" dirty="0">
                          <a:effectLst/>
                        </a:rPr>
                        <a:t> =</a:t>
                      </a:r>
                      <a:endParaRPr lang="es-BO" sz="17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BO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Miles de litros /</a:t>
                      </a:r>
                      <a:endParaRPr lang="es-BO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BO" sz="15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Mpc</a:t>
                      </a:r>
                      <a:endParaRPr lang="es-BO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BO" sz="1500" b="0" dirty="0">
                          <a:solidFill>
                            <a:schemeClr val="tx1"/>
                          </a:solidFill>
                          <a:effectLst/>
                        </a:rPr>
                        <a:t>Cantidad de Combustible i (masa o volumen) consumido por la fuente "j"</a:t>
                      </a:r>
                      <a:endParaRPr lang="es-BO" sz="17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5560687"/>
                  </a:ext>
                </a:extLst>
              </a:tr>
              <a:tr h="4501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BO" sz="1500">
                          <a:effectLst/>
                        </a:rPr>
                        <a:t>NCV</a:t>
                      </a:r>
                      <a:r>
                        <a:rPr lang="es-BO" sz="1500" baseline="-25000">
                          <a:effectLst/>
                        </a:rPr>
                        <a:t> j </a:t>
                      </a:r>
                      <a:r>
                        <a:rPr lang="es-BO" sz="1500">
                          <a:effectLst/>
                        </a:rPr>
                        <a:t>=</a:t>
                      </a:r>
                      <a:endParaRPr lang="es-BO" sz="170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BO" sz="1500" b="0" dirty="0" err="1">
                          <a:solidFill>
                            <a:schemeClr val="tx1"/>
                          </a:solidFill>
                          <a:effectLst/>
                        </a:rPr>
                        <a:t>Btu</a:t>
                      </a:r>
                      <a:r>
                        <a:rPr lang="es-BO" sz="1500" b="0" dirty="0">
                          <a:solidFill>
                            <a:schemeClr val="tx1"/>
                          </a:solidFill>
                          <a:effectLst/>
                        </a:rPr>
                        <a:t>/litro   </a:t>
                      </a:r>
                      <a:r>
                        <a:rPr lang="es-BO" sz="1500" b="0" dirty="0" err="1">
                          <a:solidFill>
                            <a:schemeClr val="tx1"/>
                          </a:solidFill>
                          <a:effectLst/>
                        </a:rPr>
                        <a:t>Btu</a:t>
                      </a:r>
                      <a:r>
                        <a:rPr lang="es-BO" sz="1500" b="0" dirty="0">
                          <a:solidFill>
                            <a:schemeClr val="tx1"/>
                          </a:solidFill>
                          <a:effectLst/>
                        </a:rPr>
                        <a:t>/pc</a:t>
                      </a:r>
                    </a:p>
                  </a:txBody>
                  <a:tcPr marL="63305" marR="63305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BO" sz="1500" b="0" dirty="0">
                          <a:solidFill>
                            <a:schemeClr val="tx1"/>
                          </a:solidFill>
                          <a:effectLst/>
                        </a:rPr>
                        <a:t>Poder Calorífico Inferior del combustible "j"</a:t>
                      </a:r>
                      <a:endParaRPr lang="es-BO" sz="17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2956344"/>
                  </a:ext>
                </a:extLst>
              </a:tr>
              <a:tr h="3557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BO" sz="1500">
                          <a:effectLst/>
                        </a:rPr>
                        <a:t>EF co</a:t>
                      </a:r>
                      <a:r>
                        <a:rPr lang="es-BO" sz="1500" baseline="-25000">
                          <a:effectLst/>
                        </a:rPr>
                        <a:t>2,j</a:t>
                      </a:r>
                      <a:r>
                        <a:rPr lang="es-BO" sz="1500">
                          <a:effectLst/>
                        </a:rPr>
                        <a:t> =</a:t>
                      </a:r>
                      <a:endParaRPr lang="es-BO" sz="170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BO" sz="1500" b="0">
                          <a:solidFill>
                            <a:schemeClr val="tx1"/>
                          </a:solidFill>
                          <a:effectLst/>
                        </a:rPr>
                        <a:t>gCO2/BTU</a:t>
                      </a:r>
                      <a:endParaRPr lang="es-BO" sz="1700" b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BO" sz="1500" b="0" dirty="0">
                          <a:solidFill>
                            <a:schemeClr val="tx1"/>
                          </a:solidFill>
                          <a:effectLst/>
                        </a:rPr>
                        <a:t>Coeficiente de emisiones de CO2 del combustible</a:t>
                      </a:r>
                      <a:endParaRPr lang="es-BO" sz="17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4383591"/>
                  </a:ext>
                </a:extLst>
              </a:tr>
              <a:tr h="3557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BO" sz="1500" dirty="0">
                          <a:effectLst/>
                        </a:rPr>
                        <a:t>BE y =</a:t>
                      </a:r>
                      <a:endParaRPr lang="es-BO" sz="17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BO" sz="1500" b="0">
                          <a:solidFill>
                            <a:schemeClr val="tx1"/>
                          </a:solidFill>
                          <a:effectLst/>
                        </a:rPr>
                        <a:t>tCO2/año</a:t>
                      </a:r>
                      <a:endParaRPr lang="es-BO" sz="1700" b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BO" sz="1500" b="0" dirty="0">
                          <a:solidFill>
                            <a:schemeClr val="tx1"/>
                          </a:solidFill>
                          <a:effectLst/>
                        </a:rPr>
                        <a:t>Línea de Base de emisiones </a:t>
                      </a:r>
                      <a:endParaRPr lang="es-BO" sz="17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82948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85799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D20D08-F64F-4B1F-A48B-DD51D7EAE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1" y="600810"/>
            <a:ext cx="7886700" cy="685213"/>
          </a:xfrm>
        </p:spPr>
        <p:txBody>
          <a:bodyPr>
            <a:normAutofit fontScale="90000"/>
          </a:bodyPr>
          <a:lstStyle/>
          <a:p>
            <a:r>
              <a:rPr lang="es-ES" dirty="0"/>
              <a:t>Metodología AMS-I.A (pequeña escala)</a:t>
            </a:r>
            <a:endParaRPr lang="es-B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4F62811-BCB9-4002-BE57-701871333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95511"/>
            <a:ext cx="7886700" cy="3666978"/>
          </a:xfrm>
        </p:spPr>
        <p:txBody>
          <a:bodyPr>
            <a:normAutofit fontScale="92500"/>
          </a:bodyPr>
          <a:lstStyle/>
          <a:p>
            <a:r>
              <a:rPr lang="es-ES" dirty="0"/>
              <a:t>Combustible consumido (FC </a:t>
            </a:r>
            <a:r>
              <a:rPr lang="es-ES" dirty="0" err="1"/>
              <a:t>j,y</a:t>
            </a:r>
            <a:r>
              <a:rPr lang="es-ES" dirty="0"/>
              <a:t> = Miles de litros o Miles de pies cúbicos):</a:t>
            </a:r>
          </a:p>
          <a:p>
            <a:pPr lvl="1"/>
            <a:r>
              <a:rPr lang="es-ES" dirty="0"/>
              <a:t>Con la generación y el consumo especifico (litros/kWh o pc/kWh) de combustible fósil</a:t>
            </a:r>
          </a:p>
          <a:p>
            <a:pPr lvl="1"/>
            <a:r>
              <a:rPr lang="es-ES" sz="1846" dirty="0"/>
              <a:t>FC </a:t>
            </a:r>
            <a:r>
              <a:rPr lang="es-ES" sz="1846" baseline="-25000" dirty="0" err="1"/>
              <a:t>j,y</a:t>
            </a:r>
            <a:r>
              <a:rPr lang="es-ES" sz="1846" dirty="0"/>
              <a:t> =  GEN  </a:t>
            </a:r>
            <a:r>
              <a:rPr lang="es-ES" sz="1846" baseline="-25000" dirty="0" err="1"/>
              <a:t>j,bl</a:t>
            </a:r>
            <a:r>
              <a:rPr lang="es-ES" sz="1846" baseline="-25000" dirty="0"/>
              <a:t> </a:t>
            </a:r>
            <a:r>
              <a:rPr lang="es-ES" sz="1846" dirty="0"/>
              <a:t>* Consumo especifico (litros/kWh o pc/kWh</a:t>
            </a:r>
            <a:r>
              <a:rPr lang="es-ES" dirty="0"/>
              <a:t>)</a:t>
            </a:r>
          </a:p>
          <a:p>
            <a:r>
              <a:rPr lang="es-ES" dirty="0"/>
              <a:t>Si en el SA tenemos energía renovable aplicamos:</a:t>
            </a:r>
          </a:p>
          <a:p>
            <a:pPr lvl="1"/>
            <a:r>
              <a:rPr lang="es-ES" sz="1846" dirty="0"/>
              <a:t>EG </a:t>
            </a:r>
            <a:r>
              <a:rPr lang="es-ES" sz="1846" baseline="-25000" dirty="0"/>
              <a:t>y</a:t>
            </a:r>
            <a:r>
              <a:rPr lang="es-ES" sz="1846" dirty="0"/>
              <a:t> = GEN </a:t>
            </a:r>
            <a:r>
              <a:rPr lang="es-ES" sz="1846" baseline="-25000" dirty="0" err="1"/>
              <a:t>j,bl</a:t>
            </a:r>
            <a:r>
              <a:rPr lang="es-ES" sz="1846" dirty="0"/>
              <a:t> +  Generación de otra fuente (por ejemplo, Solar en </a:t>
            </a:r>
            <a:r>
              <a:rPr lang="es-ES" sz="1846" dirty="0" err="1"/>
              <a:t>MWh</a:t>
            </a:r>
            <a:r>
              <a:rPr lang="es-ES" sz="1846" dirty="0"/>
              <a:t>)</a:t>
            </a:r>
          </a:p>
          <a:p>
            <a:r>
              <a:rPr lang="es-ES" sz="2215" dirty="0"/>
              <a:t>Factores de Emisión de los combustibles fósiles aplicables son:	</a:t>
            </a:r>
          </a:p>
          <a:p>
            <a:pPr lvl="1"/>
            <a:r>
              <a:rPr lang="es-ES" sz="1662" dirty="0"/>
              <a:t>Gas Natural: 	0,05729	gCO2/BTU</a:t>
            </a:r>
          </a:p>
          <a:p>
            <a:pPr lvl="1"/>
            <a:r>
              <a:rPr lang="es-ES" sz="1662" dirty="0"/>
              <a:t>Emisiones:	 0,07660	gCO2/BTU</a:t>
            </a:r>
          </a:p>
          <a:p>
            <a:endParaRPr lang="es-ES" sz="2031" dirty="0"/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B94F1A1A-6BB4-453F-AD15-C4109F9EFD35}"/>
              </a:ext>
            </a:extLst>
          </p:cNvPr>
          <p:cNvGraphicFramePr>
            <a:graphicFrameLocks noGrp="1"/>
          </p:cNvGraphicFramePr>
          <p:nvPr/>
        </p:nvGraphicFramePr>
        <p:xfrm>
          <a:off x="815340" y="5506328"/>
          <a:ext cx="7334543" cy="475223"/>
        </p:xfrm>
        <a:graphic>
          <a:graphicData uri="http://schemas.openxmlformats.org/drawingml/2006/table">
            <a:tbl>
              <a:tblPr firstRow="1" firstCol="1" bandRow="1">
                <a:effectLst>
                  <a:reflection blurRad="6350" stA="52000" endA="300" endPos="35000" dir="5400000" sy="-100000" algn="bl" rotWithShape="0"/>
                </a:effectLst>
                <a:tableStyleId>{5C22544A-7EE6-4342-B048-85BDC9FD1C3A}</a:tableStyleId>
              </a:tblPr>
              <a:tblGrid>
                <a:gridCol w="1008611">
                  <a:extLst>
                    <a:ext uri="{9D8B030D-6E8A-4147-A177-3AD203B41FA5}">
                      <a16:colId xmlns:a16="http://schemas.microsoft.com/office/drawing/2014/main" val="2609719459"/>
                    </a:ext>
                  </a:extLst>
                </a:gridCol>
                <a:gridCol w="1139936">
                  <a:extLst>
                    <a:ext uri="{9D8B030D-6E8A-4147-A177-3AD203B41FA5}">
                      <a16:colId xmlns:a16="http://schemas.microsoft.com/office/drawing/2014/main" val="1202457412"/>
                    </a:ext>
                  </a:extLst>
                </a:gridCol>
                <a:gridCol w="5185996">
                  <a:extLst>
                    <a:ext uri="{9D8B030D-6E8A-4147-A177-3AD203B41FA5}">
                      <a16:colId xmlns:a16="http://schemas.microsoft.com/office/drawing/2014/main" val="1053361388"/>
                    </a:ext>
                  </a:extLst>
                </a:gridCol>
              </a:tblGrid>
              <a:tr h="4752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BO" sz="1500">
                          <a:solidFill>
                            <a:schemeClr val="tx1"/>
                          </a:solidFill>
                          <a:effectLst/>
                        </a:rPr>
                        <a:t>EF </a:t>
                      </a:r>
                      <a:r>
                        <a:rPr lang="es-BO" sz="1500" baseline="-25000">
                          <a:solidFill>
                            <a:schemeClr val="tx1"/>
                          </a:solidFill>
                          <a:effectLst/>
                        </a:rPr>
                        <a:t>bl</a:t>
                      </a:r>
                      <a:r>
                        <a:rPr lang="es-BO" sz="1500">
                          <a:solidFill>
                            <a:schemeClr val="tx1"/>
                          </a:solidFill>
                          <a:effectLst/>
                        </a:rPr>
                        <a:t> =</a:t>
                      </a:r>
                      <a:endParaRPr lang="es-BO" sz="170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BO" sz="1500">
                          <a:solidFill>
                            <a:schemeClr val="tx1"/>
                          </a:solidFill>
                          <a:effectLst/>
                        </a:rPr>
                        <a:t>tCO</a:t>
                      </a:r>
                      <a:r>
                        <a:rPr lang="es-BO" sz="15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s-BO" sz="1500">
                          <a:solidFill>
                            <a:schemeClr val="tx1"/>
                          </a:solidFill>
                          <a:effectLst/>
                        </a:rPr>
                        <a:t>/MWh</a:t>
                      </a:r>
                      <a:endParaRPr lang="es-BO" sz="170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BO" sz="1500" dirty="0">
                          <a:solidFill>
                            <a:schemeClr val="tx1"/>
                          </a:solidFill>
                          <a:effectLst/>
                        </a:rPr>
                        <a:t>Línea de Base del Factor de Emisiones del sistema aislado (tCO2e/</a:t>
                      </a:r>
                      <a:r>
                        <a:rPr lang="es-BO" sz="1500" dirty="0" err="1">
                          <a:solidFill>
                            <a:schemeClr val="tx1"/>
                          </a:solidFill>
                          <a:effectLst/>
                        </a:rPr>
                        <a:t>MWh</a:t>
                      </a:r>
                      <a:r>
                        <a:rPr lang="es-BO" sz="1500" dirty="0">
                          <a:solidFill>
                            <a:schemeClr val="tx1"/>
                          </a:solidFill>
                          <a:effectLst/>
                        </a:rPr>
                        <a:t>)  = BE </a:t>
                      </a:r>
                      <a:r>
                        <a:rPr lang="es-BO" sz="1500" baseline="-25000" dirty="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r>
                        <a:rPr lang="es-BO" sz="1500" dirty="0">
                          <a:solidFill>
                            <a:schemeClr val="tx1"/>
                          </a:solidFill>
                          <a:effectLst/>
                        </a:rPr>
                        <a:t> / EG </a:t>
                      </a:r>
                      <a:r>
                        <a:rPr lang="es-BO" sz="1500" baseline="-25000" dirty="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s-BO" sz="1700" baseline="-25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3984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26721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782E737B-EB8D-4234-80A1-F9CAC5A15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247"/>
            <a:ext cx="7886700" cy="279308"/>
          </a:xfrm>
        </p:spPr>
        <p:txBody>
          <a:bodyPr>
            <a:normAutofit fontScale="90000"/>
          </a:bodyPr>
          <a:lstStyle/>
          <a:p>
            <a:r>
              <a:rPr lang="es-BO" sz="2800" dirty="0"/>
              <a:t>Calculo Línea de Base de Emisiones (sin proyecto)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5AA93FE-19B3-42EF-84A4-77C32A4CF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468" y="738495"/>
            <a:ext cx="8395063" cy="5694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430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3E3EB6-8D0D-4DCA-8045-77C31469D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69803"/>
            <a:ext cx="7886700" cy="600807"/>
          </a:xfrm>
        </p:spPr>
        <p:txBody>
          <a:bodyPr>
            <a:normAutofit fontScale="90000"/>
          </a:bodyPr>
          <a:lstStyle/>
          <a:p>
            <a:r>
              <a:rPr lang="es-ES" dirty="0"/>
              <a:t>Selección Metodológica</a:t>
            </a:r>
            <a:endParaRPr lang="es-B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D07532-EB9A-4131-86B6-7ECC74331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239129"/>
            <a:ext cx="7886700" cy="5149068"/>
          </a:xfrm>
        </p:spPr>
        <p:txBody>
          <a:bodyPr>
            <a:normAutofit fontScale="92500" lnSpcReduction="20000"/>
          </a:bodyPr>
          <a:lstStyle/>
          <a:p>
            <a:r>
              <a:rPr lang="es-E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Paso 1</a:t>
            </a:r>
            <a:r>
              <a:rPr lang="es-ES" dirty="0"/>
              <a:t>: Categorizaron los SA en pequeña  y gran escala (&lt; o &gt; a 15 MW o más instalados)</a:t>
            </a:r>
          </a:p>
          <a:p>
            <a:r>
              <a:rPr lang="es-E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Paso 2</a:t>
            </a:r>
            <a:r>
              <a:rPr lang="es-ES" dirty="0"/>
              <a:t>: Tipología de proyectos informados para el periodo 2019-2025</a:t>
            </a:r>
          </a:p>
          <a:p>
            <a:pPr lvl="1"/>
            <a:r>
              <a:rPr lang="es-ES" dirty="0"/>
              <a:t>Energía Renovable, por la instalación de Plantas Solares</a:t>
            </a:r>
          </a:p>
          <a:p>
            <a:pPr lvl="1"/>
            <a:r>
              <a:rPr lang="es-ES" dirty="0"/>
              <a:t>Energía mas baja en carbono, por la interconexión al SIN</a:t>
            </a:r>
          </a:p>
          <a:p>
            <a:r>
              <a:rPr lang="es-E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Paso 3: </a:t>
            </a:r>
            <a:r>
              <a:rPr lang="es-ES" dirty="0"/>
              <a:t>Identificación de las metodologías potenciales a utilizar</a:t>
            </a:r>
            <a:endParaRPr lang="es-E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Paso 4</a:t>
            </a:r>
            <a:r>
              <a:rPr lang="es-ES" dirty="0"/>
              <a:t>: Selección de metodologías</a:t>
            </a:r>
          </a:p>
          <a:p>
            <a:pPr lvl="1"/>
            <a:r>
              <a:rPr lang="es-ES" dirty="0"/>
              <a:t>Para pequeña escala y proyectos solares: AMS-I.A, AMS-I.D, AMS-I.F, AMS-I.L, AMS-III.AW, AMS-III.BB, AMS-III.BL.</a:t>
            </a:r>
          </a:p>
          <a:p>
            <a:pPr lvl="1"/>
            <a:r>
              <a:rPr lang="es-ES" dirty="0"/>
              <a:t>Para gran escala y proyectos de interconexión: AM0045 y AM0104</a:t>
            </a:r>
          </a:p>
          <a:p>
            <a:pPr lvl="1"/>
            <a:r>
              <a:rPr lang="es-ES" u="sng" dirty="0"/>
              <a:t>Se seleccionaron las metodologías</a:t>
            </a:r>
          </a:p>
          <a:p>
            <a:pPr lvl="2"/>
            <a:r>
              <a:rPr lang="es-ES" dirty="0"/>
              <a:t>AMS-I.A, para pequeña escala y proyectos solares</a:t>
            </a:r>
          </a:p>
          <a:p>
            <a:pPr lvl="2"/>
            <a:r>
              <a:rPr lang="es-ES" dirty="0"/>
              <a:t>AM0045 para gran escala y/o proyectos de interconexión </a:t>
            </a:r>
          </a:p>
        </p:txBody>
      </p:sp>
    </p:spTree>
    <p:extLst>
      <p:ext uri="{BB962C8B-B14F-4D97-AF65-F5344CB8AC3E}">
        <p14:creationId xmlns:p14="http://schemas.microsoft.com/office/powerpoint/2010/main" val="18340998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n 35">
            <a:extLst>
              <a:ext uri="{FF2B5EF4-FFF2-40B4-BE49-F238E27FC236}">
                <a16:creationId xmlns:a16="http://schemas.microsoft.com/office/drawing/2014/main" id="{D72E1D83-ACDC-4497-A2F9-3559F46082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51" y="467894"/>
            <a:ext cx="8334103" cy="6194163"/>
          </a:xfrm>
          <a:prstGeom prst="rect">
            <a:avLst/>
          </a:prstGeom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id="{7186256F-D0FF-4839-955F-D65E4B9EC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3265"/>
            <a:ext cx="7886700" cy="340268"/>
          </a:xfrm>
        </p:spPr>
        <p:txBody>
          <a:bodyPr>
            <a:normAutofit fontScale="90000"/>
          </a:bodyPr>
          <a:lstStyle/>
          <a:p>
            <a:pPr algn="ctr"/>
            <a:r>
              <a:rPr lang="es-BO" sz="2800" dirty="0"/>
              <a:t>Calculo Línea de Base de Emisiones (sin proyecto)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038858D8-D472-43ED-A064-633BF89D2857}"/>
              </a:ext>
            </a:extLst>
          </p:cNvPr>
          <p:cNvSpPr/>
          <p:nvPr/>
        </p:nvSpPr>
        <p:spPr>
          <a:xfrm>
            <a:off x="4781007" y="2751909"/>
            <a:ext cx="3734344" cy="25254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b="1" dirty="0"/>
              <a:t>Del cálculo anterior extraemos los siguientes datos</a:t>
            </a:r>
            <a:endParaRPr lang="es-BO" sz="1200" b="1" dirty="0"/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D359F16F-CF87-44BA-8BC2-E8FF09FE4A01}"/>
              </a:ext>
            </a:extLst>
          </p:cNvPr>
          <p:cNvSpPr/>
          <p:nvPr/>
        </p:nvSpPr>
        <p:spPr>
          <a:xfrm>
            <a:off x="4781007" y="3062605"/>
            <a:ext cx="3734344" cy="252548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b="1" dirty="0"/>
              <a:t>Generación Total (</a:t>
            </a:r>
            <a:r>
              <a:rPr lang="es-MX" sz="1200" b="1" dirty="0" err="1"/>
              <a:t>MWh</a:t>
            </a:r>
            <a:r>
              <a:rPr lang="es-MX" sz="1200" b="1" dirty="0"/>
              <a:t>/año)</a:t>
            </a:r>
            <a:endParaRPr lang="es-BO" sz="1200" b="1" dirty="0"/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611388EB-A64B-46F8-89B4-0B09F2D5159E}"/>
              </a:ext>
            </a:extLst>
          </p:cNvPr>
          <p:cNvSpPr/>
          <p:nvPr/>
        </p:nvSpPr>
        <p:spPr>
          <a:xfrm>
            <a:off x="4781007" y="3373301"/>
            <a:ext cx="3734344" cy="252548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b="1" dirty="0"/>
              <a:t>Generación Fósil (</a:t>
            </a:r>
            <a:r>
              <a:rPr lang="es-MX" sz="1200" b="1" dirty="0" err="1"/>
              <a:t>MWh</a:t>
            </a:r>
            <a:r>
              <a:rPr lang="es-MX" sz="1200" b="1" dirty="0"/>
              <a:t>/año)</a:t>
            </a:r>
            <a:endParaRPr lang="es-BO" sz="1200" b="1" dirty="0"/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28DC1276-8871-438E-9A9B-F2343272A3F4}"/>
              </a:ext>
            </a:extLst>
          </p:cNvPr>
          <p:cNvSpPr/>
          <p:nvPr/>
        </p:nvSpPr>
        <p:spPr>
          <a:xfrm>
            <a:off x="4781006" y="3683997"/>
            <a:ext cx="3734344" cy="252548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b="1" dirty="0"/>
              <a:t>Combustible Fósil (Miles de litros/año)</a:t>
            </a:r>
            <a:endParaRPr lang="es-BO" sz="1200" b="1" dirty="0"/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A20F8374-42CE-465F-AFA8-BEB979B2BCDF}"/>
              </a:ext>
            </a:extLst>
          </p:cNvPr>
          <p:cNvCxnSpPr>
            <a:cxnSpLocks/>
          </p:cNvCxnSpPr>
          <p:nvPr/>
        </p:nvCxnSpPr>
        <p:spPr>
          <a:xfrm flipH="1" flipV="1">
            <a:off x="905692" y="1193075"/>
            <a:ext cx="3868783" cy="25127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BB7F177B-07BE-422E-A113-FCC2BCCCB061}"/>
              </a:ext>
            </a:extLst>
          </p:cNvPr>
          <p:cNvCxnSpPr>
            <a:cxnSpLocks/>
          </p:cNvCxnSpPr>
          <p:nvPr/>
        </p:nvCxnSpPr>
        <p:spPr>
          <a:xfrm flipH="1">
            <a:off x="905691" y="3747767"/>
            <a:ext cx="3868784" cy="21653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D09578FA-52D8-4449-A750-1BE52F3B7CA9}"/>
              </a:ext>
            </a:extLst>
          </p:cNvPr>
          <p:cNvCxnSpPr>
            <a:cxnSpLocks/>
          </p:cNvCxnSpPr>
          <p:nvPr/>
        </p:nvCxnSpPr>
        <p:spPr>
          <a:xfrm flipH="1" flipV="1">
            <a:off x="2055223" y="1005011"/>
            <a:ext cx="3152503" cy="24902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28A42580-20EF-458A-A327-A2A0E3F7A8C5}"/>
              </a:ext>
            </a:extLst>
          </p:cNvPr>
          <p:cNvCxnSpPr>
            <a:cxnSpLocks/>
          </p:cNvCxnSpPr>
          <p:nvPr/>
        </p:nvCxnSpPr>
        <p:spPr>
          <a:xfrm flipH="1">
            <a:off x="2560321" y="3495219"/>
            <a:ext cx="2647405" cy="21697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5DE9F0FC-9352-4000-BEE3-6DBD81B1621B}"/>
              </a:ext>
            </a:extLst>
          </p:cNvPr>
          <p:cNvCxnSpPr>
            <a:cxnSpLocks/>
          </p:cNvCxnSpPr>
          <p:nvPr/>
        </p:nvCxnSpPr>
        <p:spPr>
          <a:xfrm flipH="1" flipV="1">
            <a:off x="2481943" y="688189"/>
            <a:ext cx="3154679" cy="24971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93DC9D1B-D523-427F-BD93-72BE92EE10D7}"/>
              </a:ext>
            </a:extLst>
          </p:cNvPr>
          <p:cNvCxnSpPr>
            <a:cxnSpLocks/>
          </p:cNvCxnSpPr>
          <p:nvPr/>
        </p:nvCxnSpPr>
        <p:spPr>
          <a:xfrm flipH="1">
            <a:off x="3631475" y="3188879"/>
            <a:ext cx="2011679" cy="23672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7" name="Rectángulo: esquinas redondeadas 36">
            <a:extLst>
              <a:ext uri="{FF2B5EF4-FFF2-40B4-BE49-F238E27FC236}">
                <a16:creationId xmlns:a16="http://schemas.microsoft.com/office/drawing/2014/main" id="{4FBC8592-5674-4AAA-B4C6-8F5490DB7D10}"/>
              </a:ext>
            </a:extLst>
          </p:cNvPr>
          <p:cNvSpPr/>
          <p:nvPr/>
        </p:nvSpPr>
        <p:spPr>
          <a:xfrm>
            <a:off x="357052" y="339634"/>
            <a:ext cx="1489165" cy="26994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/>
              <a:t>Paso 1</a:t>
            </a:r>
            <a:endParaRPr lang="es-BO" sz="2000" dirty="0"/>
          </a:p>
        </p:txBody>
      </p:sp>
    </p:spTree>
    <p:extLst>
      <p:ext uri="{BB962C8B-B14F-4D97-AF65-F5344CB8AC3E}">
        <p14:creationId xmlns:p14="http://schemas.microsoft.com/office/powerpoint/2010/main" val="17550186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EEC4A2-28AA-4A3A-AAB4-334AFF29C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383811"/>
          </a:xfrm>
        </p:spPr>
        <p:txBody>
          <a:bodyPr>
            <a:normAutofit fontScale="90000"/>
          </a:bodyPr>
          <a:lstStyle/>
          <a:p>
            <a:r>
              <a:rPr lang="es-BO" sz="2800" dirty="0"/>
              <a:t>Calculo Línea de Base de Emisiones (sin proyecto)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29BE317A-27FF-4E2B-9E96-DF31969BD9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285" y="1881051"/>
            <a:ext cx="8055429" cy="4539341"/>
          </a:xfrm>
          <a:prstGeom prst="rect">
            <a:avLst/>
          </a:prstGeom>
        </p:spPr>
      </p:pic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A0C96C38-EC58-4D08-89BA-3D20576C1227}"/>
              </a:ext>
            </a:extLst>
          </p:cNvPr>
          <p:cNvSpPr/>
          <p:nvPr/>
        </p:nvSpPr>
        <p:spPr>
          <a:xfrm>
            <a:off x="544285" y="827314"/>
            <a:ext cx="7971065" cy="8795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/>
              <a:t>Paso 2: Adicionamos el Poder Calorífico Inferior (NCV por sus siglas en ingles; PCI por sus siglas en español); para el Diesel es 33</a:t>
            </a:r>
            <a:r>
              <a:rPr lang="es-BO" sz="2000" dirty="0"/>
              <a:t>.710 </a:t>
            </a:r>
            <a:r>
              <a:rPr lang="es-BO" sz="2000" dirty="0" err="1"/>
              <a:t>Btu</a:t>
            </a:r>
            <a:r>
              <a:rPr lang="es-BO" sz="2000" dirty="0"/>
              <a:t>/litro</a:t>
            </a:r>
            <a:endParaRPr lang="es-ES" sz="2000" dirty="0"/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BC3D9DD1-14C0-4049-B055-3336B4DE2E21}"/>
              </a:ext>
            </a:extLst>
          </p:cNvPr>
          <p:cNvCxnSpPr/>
          <p:nvPr/>
        </p:nvCxnSpPr>
        <p:spPr>
          <a:xfrm>
            <a:off x="2699657" y="2569029"/>
            <a:ext cx="1576252" cy="3126377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88894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FA87AD-0460-46F5-BC7B-00042452F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392520"/>
          </a:xfrm>
        </p:spPr>
        <p:txBody>
          <a:bodyPr>
            <a:normAutofit fontScale="90000"/>
          </a:bodyPr>
          <a:lstStyle/>
          <a:p>
            <a:r>
              <a:rPr lang="es-BO" sz="2800" dirty="0"/>
              <a:t>Calculo Línea de Base de Emisiones (sin proyecto)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7CA38BB-107C-4C95-A150-446ED9EDE4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366" y="1924594"/>
            <a:ext cx="8164286" cy="4568279"/>
          </a:xfrm>
          <a:prstGeom prst="rect">
            <a:avLst/>
          </a:prstGeom>
        </p:spPr>
      </p:pic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24A04B0F-6EE7-4EF9-90F5-8B910F32FBC4}"/>
              </a:ext>
            </a:extLst>
          </p:cNvPr>
          <p:cNvSpPr/>
          <p:nvPr/>
        </p:nvSpPr>
        <p:spPr>
          <a:xfrm>
            <a:off x="422365" y="1035686"/>
            <a:ext cx="8092985" cy="72281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/>
              <a:t>Paso 3: Adicionamos el Factor de Emisión del Combustible Fósil que utiliza el SA (diésel)  =  0,00766 gCO</a:t>
            </a:r>
            <a:r>
              <a:rPr lang="es-ES" sz="2000" baseline="-25000" dirty="0"/>
              <a:t>2</a:t>
            </a:r>
            <a:r>
              <a:rPr lang="es-ES" sz="2000" dirty="0"/>
              <a:t>/BTU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DD8479F0-B6B2-4444-AF96-83A16DD04955}"/>
              </a:ext>
            </a:extLst>
          </p:cNvPr>
          <p:cNvCxnSpPr/>
          <p:nvPr/>
        </p:nvCxnSpPr>
        <p:spPr>
          <a:xfrm>
            <a:off x="3936274" y="2429691"/>
            <a:ext cx="330926" cy="35356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53716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0D3789-6C71-459C-8FD8-2F6659217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34497"/>
            <a:ext cx="7886700" cy="261891"/>
          </a:xfrm>
        </p:spPr>
        <p:txBody>
          <a:bodyPr>
            <a:normAutofit fontScale="90000"/>
          </a:bodyPr>
          <a:lstStyle/>
          <a:p>
            <a:r>
              <a:rPr lang="es-BO" sz="2800" dirty="0"/>
              <a:t>Calculo Línea de Base de Emisiones (sin proyecto)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61EFDE01-4ADE-467E-990E-752E24477946}"/>
              </a:ext>
            </a:extLst>
          </p:cNvPr>
          <p:cNvSpPr/>
          <p:nvPr/>
        </p:nvSpPr>
        <p:spPr>
          <a:xfrm>
            <a:off x="422365" y="739910"/>
            <a:ext cx="8092985" cy="10627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/>
              <a:t>Paso 4: Calculamos la línea de base de emisiones, aplicando la ecuación (5)</a:t>
            </a:r>
          </a:p>
          <a:p>
            <a:pPr algn="ctr"/>
            <a:endParaRPr lang="es-ES" dirty="0"/>
          </a:p>
          <a:p>
            <a:pPr algn="ctr"/>
            <a:r>
              <a:rPr lang="es-ES" dirty="0"/>
              <a:t>Línea de Base (tCO</a:t>
            </a:r>
            <a:r>
              <a:rPr lang="es-ES" baseline="-25000" dirty="0"/>
              <a:t>2</a:t>
            </a:r>
            <a:r>
              <a:rPr lang="es-ES" dirty="0"/>
              <a:t>/año) = Combustible Fósil (miles de Litros /año) * PCI (</a:t>
            </a:r>
            <a:r>
              <a:rPr lang="es-ES" dirty="0" err="1"/>
              <a:t>Btu</a:t>
            </a:r>
            <a:r>
              <a:rPr lang="es-ES" dirty="0"/>
              <a:t>/Litros) * Factor de Emisión del Combustible (gCO</a:t>
            </a:r>
            <a:r>
              <a:rPr lang="es-ES" baseline="-25000" dirty="0"/>
              <a:t>2</a:t>
            </a:r>
            <a:r>
              <a:rPr lang="es-ES" dirty="0"/>
              <a:t>/BTU) / 1000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B204B37-146F-4C86-B82C-724E8E2E22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507" y="2046196"/>
            <a:ext cx="8092985" cy="3898447"/>
          </a:xfrm>
          <a:prstGeom prst="rect">
            <a:avLst/>
          </a:prstGeom>
        </p:spPr>
      </p:pic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15B1D7AC-3130-4F50-9BBA-1FB744771D64}"/>
              </a:ext>
            </a:extLst>
          </p:cNvPr>
          <p:cNvSpPr/>
          <p:nvPr/>
        </p:nvSpPr>
        <p:spPr>
          <a:xfrm>
            <a:off x="957943" y="5944643"/>
            <a:ext cx="7557407" cy="748938"/>
          </a:xfrm>
          <a:prstGeom prst="roundRect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Para el año 2019 tenemos:</a:t>
            </a:r>
          </a:p>
          <a:p>
            <a:pPr algn="ctr"/>
            <a:r>
              <a:rPr lang="es-MX" sz="1400" dirty="0">
                <a:solidFill>
                  <a:schemeClr val="tx1"/>
                </a:solidFill>
              </a:rPr>
              <a:t>Línea de Base (tCO</a:t>
            </a:r>
            <a:r>
              <a:rPr lang="es-MX" sz="1400" baseline="-25000" dirty="0">
                <a:solidFill>
                  <a:schemeClr val="tx1"/>
                </a:solidFill>
              </a:rPr>
              <a:t>2</a:t>
            </a:r>
            <a:r>
              <a:rPr lang="es-MX" sz="1400" dirty="0">
                <a:solidFill>
                  <a:schemeClr val="tx1"/>
                </a:solidFill>
              </a:rPr>
              <a:t>/año) = 249 (miles de litros/año) * 33710 BTU/litro * 0,07660 gCO</a:t>
            </a:r>
            <a:r>
              <a:rPr lang="es-MX" sz="1400" baseline="-25000" dirty="0">
                <a:solidFill>
                  <a:schemeClr val="tx1"/>
                </a:solidFill>
              </a:rPr>
              <a:t>2</a:t>
            </a:r>
            <a:r>
              <a:rPr lang="es-MX" sz="1400" dirty="0">
                <a:solidFill>
                  <a:schemeClr val="tx1"/>
                </a:solidFill>
              </a:rPr>
              <a:t>/BTU /1000 = 643 tCO</a:t>
            </a:r>
            <a:r>
              <a:rPr lang="es-MX" sz="1400" baseline="-25000" dirty="0">
                <a:solidFill>
                  <a:schemeClr val="tx1"/>
                </a:solidFill>
              </a:rPr>
              <a:t>2</a:t>
            </a:r>
            <a:r>
              <a:rPr lang="es-MX" sz="1400" dirty="0">
                <a:solidFill>
                  <a:schemeClr val="tx1"/>
                </a:solidFill>
              </a:rPr>
              <a:t>/año</a:t>
            </a:r>
            <a:endParaRPr lang="es-BO" sz="1400" dirty="0">
              <a:solidFill>
                <a:schemeClr val="tx1"/>
              </a:solidFill>
            </a:endParaRP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5301F166-594F-4AD6-B1CF-6BBAF4129CA7}"/>
              </a:ext>
            </a:extLst>
          </p:cNvPr>
          <p:cNvCxnSpPr/>
          <p:nvPr/>
        </p:nvCxnSpPr>
        <p:spPr>
          <a:xfrm flipV="1">
            <a:off x="3596640" y="5181600"/>
            <a:ext cx="1733006" cy="11375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C90D706C-176C-4823-983F-7A6DD45B2F35}"/>
              </a:ext>
            </a:extLst>
          </p:cNvPr>
          <p:cNvCxnSpPr>
            <a:cxnSpLocks/>
          </p:cNvCxnSpPr>
          <p:nvPr/>
        </p:nvCxnSpPr>
        <p:spPr>
          <a:xfrm flipV="1">
            <a:off x="5412377" y="5428137"/>
            <a:ext cx="0" cy="853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D1F77382-E1CF-47A5-A291-101D06E91E72}"/>
              </a:ext>
            </a:extLst>
          </p:cNvPr>
          <p:cNvCxnSpPr>
            <a:cxnSpLocks/>
          </p:cNvCxnSpPr>
          <p:nvPr/>
        </p:nvCxnSpPr>
        <p:spPr>
          <a:xfrm flipH="1" flipV="1">
            <a:off x="5556069" y="5556069"/>
            <a:ext cx="1175656" cy="7252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97797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0E98DA-7908-451A-9F89-EB7C496EF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314143"/>
          </a:xfrm>
        </p:spPr>
        <p:txBody>
          <a:bodyPr>
            <a:normAutofit fontScale="90000"/>
          </a:bodyPr>
          <a:lstStyle/>
          <a:p>
            <a:r>
              <a:rPr lang="es-BO" sz="2800" dirty="0"/>
              <a:t>Calculo Línea de Base de Emisiones (sin proyecto)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8CFBABDD-FCAE-41F6-9CF0-EBBFD2749502}"/>
              </a:ext>
            </a:extLst>
          </p:cNvPr>
          <p:cNvSpPr/>
          <p:nvPr/>
        </p:nvSpPr>
        <p:spPr>
          <a:xfrm>
            <a:off x="422365" y="739910"/>
            <a:ext cx="8277752" cy="102793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/>
              <a:t>Paso 5: Calculamos el Factor de Emisiones de la línea de base</a:t>
            </a:r>
          </a:p>
          <a:p>
            <a:pPr algn="ctr"/>
            <a:endParaRPr lang="es-ES" sz="1400" dirty="0"/>
          </a:p>
          <a:p>
            <a:pPr algn="ctr"/>
            <a:r>
              <a:rPr lang="es-ES" sz="1400" dirty="0"/>
              <a:t>Factor de Emisiones - Línea de Base (tCO</a:t>
            </a:r>
            <a:r>
              <a:rPr lang="es-ES" sz="1400" baseline="-25000" dirty="0"/>
              <a:t>2</a:t>
            </a:r>
            <a:r>
              <a:rPr lang="es-ES" sz="1400" dirty="0"/>
              <a:t>/</a:t>
            </a:r>
            <a:r>
              <a:rPr lang="es-ES" sz="1400" dirty="0" err="1"/>
              <a:t>MWh</a:t>
            </a:r>
            <a:r>
              <a:rPr lang="es-ES" sz="1400" dirty="0"/>
              <a:t>) = Línea de Base de Emisiones (tCO2 /año) / Generación Total (</a:t>
            </a:r>
            <a:r>
              <a:rPr lang="es-ES" sz="1400" dirty="0" err="1"/>
              <a:t>MWh</a:t>
            </a:r>
            <a:r>
              <a:rPr lang="es-ES" sz="1400" dirty="0"/>
              <a:t>/año)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FF26E04-1A96-4594-9B3A-46AF9FAC3C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365" y="1910498"/>
            <a:ext cx="8277752" cy="3891486"/>
          </a:xfrm>
          <a:prstGeom prst="rect">
            <a:avLst/>
          </a:prstGeom>
        </p:spPr>
      </p:pic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CC0816DD-8126-4653-A416-075611CAD1A5}"/>
              </a:ext>
            </a:extLst>
          </p:cNvPr>
          <p:cNvSpPr/>
          <p:nvPr/>
        </p:nvSpPr>
        <p:spPr>
          <a:xfrm>
            <a:off x="628651" y="5944643"/>
            <a:ext cx="7886700" cy="748938"/>
          </a:xfrm>
          <a:prstGeom prst="roundRect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Para el año 2019 tenemos:</a:t>
            </a:r>
          </a:p>
          <a:p>
            <a:pPr algn="ctr"/>
            <a:r>
              <a:rPr lang="es-MX" sz="1400" dirty="0">
                <a:solidFill>
                  <a:schemeClr val="tx1"/>
                </a:solidFill>
              </a:rPr>
              <a:t>Factor de Emisiones - Línea de Base (tCO</a:t>
            </a:r>
            <a:r>
              <a:rPr lang="es-MX" sz="1400" baseline="-25000" dirty="0">
                <a:solidFill>
                  <a:schemeClr val="tx1"/>
                </a:solidFill>
              </a:rPr>
              <a:t>2</a:t>
            </a:r>
            <a:r>
              <a:rPr lang="es-MX" sz="1400" dirty="0">
                <a:solidFill>
                  <a:schemeClr val="tx1"/>
                </a:solidFill>
              </a:rPr>
              <a:t>/</a:t>
            </a:r>
            <a:r>
              <a:rPr lang="es-MX" sz="1400" dirty="0" err="1">
                <a:solidFill>
                  <a:schemeClr val="tx1"/>
                </a:solidFill>
              </a:rPr>
              <a:t>MWh</a:t>
            </a:r>
            <a:r>
              <a:rPr lang="es-MX" sz="1400" dirty="0">
                <a:solidFill>
                  <a:schemeClr val="tx1"/>
                </a:solidFill>
              </a:rPr>
              <a:t>) = 643 (tCO</a:t>
            </a:r>
            <a:r>
              <a:rPr lang="es-MX" sz="1400" baseline="-25000" dirty="0">
                <a:solidFill>
                  <a:schemeClr val="tx1"/>
                </a:solidFill>
              </a:rPr>
              <a:t>2</a:t>
            </a:r>
            <a:r>
              <a:rPr lang="es-MX" sz="1400" dirty="0">
                <a:solidFill>
                  <a:schemeClr val="tx1"/>
                </a:solidFill>
              </a:rPr>
              <a:t>/año) / 681 (</a:t>
            </a:r>
            <a:r>
              <a:rPr lang="es-MX" sz="1400" dirty="0" err="1">
                <a:solidFill>
                  <a:schemeClr val="tx1"/>
                </a:solidFill>
              </a:rPr>
              <a:t>MWh</a:t>
            </a:r>
            <a:r>
              <a:rPr lang="es-MX" sz="1400" dirty="0">
                <a:solidFill>
                  <a:schemeClr val="tx1"/>
                </a:solidFill>
              </a:rPr>
              <a:t>/año) = 0,94 tCO</a:t>
            </a:r>
            <a:r>
              <a:rPr lang="es-MX" sz="1400" baseline="-25000" dirty="0">
                <a:solidFill>
                  <a:schemeClr val="tx1"/>
                </a:solidFill>
              </a:rPr>
              <a:t>2</a:t>
            </a:r>
            <a:r>
              <a:rPr lang="es-MX" sz="1400" dirty="0">
                <a:solidFill>
                  <a:schemeClr val="tx1"/>
                </a:solidFill>
              </a:rPr>
              <a:t>/</a:t>
            </a:r>
            <a:r>
              <a:rPr lang="es-MX" sz="1400" dirty="0" err="1">
                <a:solidFill>
                  <a:schemeClr val="tx1"/>
                </a:solidFill>
              </a:rPr>
              <a:t>MWh</a:t>
            </a:r>
            <a:endParaRPr lang="es-BO" sz="1400" dirty="0">
              <a:solidFill>
                <a:schemeClr val="tx1"/>
              </a:solidFill>
            </a:endParaRP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4CC5A0A0-299C-42BE-A7DE-B25AF29FD67E}"/>
              </a:ext>
            </a:extLst>
          </p:cNvPr>
          <p:cNvCxnSpPr/>
          <p:nvPr/>
        </p:nvCxnSpPr>
        <p:spPr>
          <a:xfrm flipV="1">
            <a:off x="4781006" y="5529943"/>
            <a:ext cx="548640" cy="8534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9B3C92D0-56A8-4955-BDB3-52A9D4490ED2}"/>
              </a:ext>
            </a:extLst>
          </p:cNvPr>
          <p:cNvCxnSpPr/>
          <p:nvPr/>
        </p:nvCxnSpPr>
        <p:spPr>
          <a:xfrm flipH="1" flipV="1">
            <a:off x="5529943" y="4774054"/>
            <a:ext cx="418011" cy="160932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09915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4EC532F-1FBA-4F84-A1AC-640F674BDB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114" y="3429000"/>
            <a:ext cx="8403771" cy="276148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A830CE3-8A4E-4427-9AA0-577887A4D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31857"/>
          </a:xfrm>
        </p:spPr>
        <p:txBody>
          <a:bodyPr>
            <a:normAutofit/>
          </a:bodyPr>
          <a:lstStyle/>
          <a:p>
            <a:r>
              <a:rPr lang="es-BO" sz="2800" dirty="0"/>
              <a:t>Calculo Línea de Base de Emisiones (sin proyecto)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C1AA4121-4AA1-47BB-973A-FCB4C86161A2}"/>
              </a:ext>
            </a:extLst>
          </p:cNvPr>
          <p:cNvCxnSpPr>
            <a:cxnSpLocks/>
          </p:cNvCxnSpPr>
          <p:nvPr/>
        </p:nvCxnSpPr>
        <p:spPr>
          <a:xfrm flipV="1">
            <a:off x="2429691" y="2220686"/>
            <a:ext cx="1915886" cy="13585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6F6EC3BA-7EF3-4402-9DFF-70F49049DF83}"/>
              </a:ext>
            </a:extLst>
          </p:cNvPr>
          <p:cNvCxnSpPr>
            <a:cxnSpLocks/>
          </p:cNvCxnSpPr>
          <p:nvPr/>
        </p:nvCxnSpPr>
        <p:spPr>
          <a:xfrm flipH="1" flipV="1">
            <a:off x="5988230" y="2441643"/>
            <a:ext cx="416924" cy="11811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9" name="Imagen 8">
            <a:extLst>
              <a:ext uri="{FF2B5EF4-FFF2-40B4-BE49-F238E27FC236}">
                <a16:creationId xmlns:a16="http://schemas.microsoft.com/office/drawing/2014/main" id="{EAD62F5A-E2BE-464E-A494-5EBC1DA185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114" y="1225782"/>
            <a:ext cx="8403771" cy="1266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361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257315-EE7E-4979-84B8-05E6F0B0E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Trabajo en Clases </a:t>
            </a:r>
            <a:r>
              <a:rPr lang="es-MX"/>
              <a:t>por grupos</a:t>
            </a:r>
            <a:endParaRPr lang="es-B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F95CB97-D142-4638-B95A-85D25EC507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731" y="1871574"/>
            <a:ext cx="4361361" cy="1701346"/>
          </a:xfrm>
        </p:spPr>
        <p:txBody>
          <a:bodyPr>
            <a:normAutofit fontScale="92500" lnSpcReduction="10000"/>
          </a:bodyPr>
          <a:lstStyle/>
          <a:p>
            <a:r>
              <a:rPr lang="es-MX" dirty="0"/>
              <a:t>Prepare el análisis de los SA:</a:t>
            </a:r>
          </a:p>
          <a:p>
            <a:pPr lvl="1"/>
            <a:r>
              <a:rPr lang="es-MX" dirty="0"/>
              <a:t>Riberalta</a:t>
            </a:r>
          </a:p>
          <a:p>
            <a:pPr lvl="1"/>
            <a:r>
              <a:rPr lang="es-MX" dirty="0"/>
              <a:t>San Ignacio de Velasco</a:t>
            </a:r>
          </a:p>
          <a:p>
            <a:pPr lvl="1"/>
            <a:r>
              <a:rPr lang="es-MX" dirty="0"/>
              <a:t>Compare los resultados con Cobija</a:t>
            </a:r>
            <a:endParaRPr lang="es-BO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DBAB4FF9-3CD3-4AD7-9C61-C002D675E686}"/>
              </a:ext>
            </a:extLst>
          </p:cNvPr>
          <p:cNvSpPr txBox="1">
            <a:spLocks/>
          </p:cNvSpPr>
          <p:nvPr/>
        </p:nvSpPr>
        <p:spPr>
          <a:xfrm>
            <a:off x="530135" y="3913734"/>
            <a:ext cx="4361361" cy="170134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/>
              <a:t>Prepare el análisis de los SA:</a:t>
            </a:r>
          </a:p>
          <a:p>
            <a:pPr lvl="1"/>
            <a:r>
              <a:rPr lang="es-MX" dirty="0"/>
              <a:t>Valles</a:t>
            </a:r>
          </a:p>
          <a:p>
            <a:pPr lvl="1"/>
            <a:r>
              <a:rPr lang="es-MX" dirty="0"/>
              <a:t>Camiri</a:t>
            </a:r>
          </a:p>
          <a:p>
            <a:pPr lvl="1"/>
            <a:r>
              <a:rPr lang="es-MX" dirty="0"/>
              <a:t>Compare los resultados con Las Misiones</a:t>
            </a:r>
            <a:endParaRPr lang="es-BO" dirty="0"/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BBC482C7-126D-448B-B614-68B6292BDB4E}"/>
              </a:ext>
            </a:extLst>
          </p:cNvPr>
          <p:cNvSpPr txBox="1">
            <a:spLocks/>
          </p:cNvSpPr>
          <p:nvPr/>
        </p:nvSpPr>
        <p:spPr>
          <a:xfrm>
            <a:off x="4891496" y="1871574"/>
            <a:ext cx="4361361" cy="170134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/>
              <a:t>Prepare el análisis de los SA:</a:t>
            </a:r>
          </a:p>
          <a:p>
            <a:pPr lvl="1"/>
            <a:r>
              <a:rPr lang="es-MX" dirty="0"/>
              <a:t>Bermejo</a:t>
            </a:r>
          </a:p>
          <a:p>
            <a:pPr lvl="1"/>
            <a:r>
              <a:rPr lang="es-MX" dirty="0"/>
              <a:t>Chiquitos</a:t>
            </a:r>
          </a:p>
          <a:p>
            <a:pPr lvl="1"/>
            <a:r>
              <a:rPr lang="es-MX" dirty="0"/>
              <a:t>Compare los resultados con German Busch</a:t>
            </a:r>
            <a:endParaRPr lang="es-BO" dirty="0"/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9F5D3291-C480-42F3-A5C8-ACD06EF853A2}"/>
              </a:ext>
            </a:extLst>
          </p:cNvPr>
          <p:cNvSpPr txBox="1">
            <a:spLocks/>
          </p:cNvSpPr>
          <p:nvPr/>
        </p:nvSpPr>
        <p:spPr>
          <a:xfrm>
            <a:off x="4868092" y="3913734"/>
            <a:ext cx="4361361" cy="170134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/>
              <a:t>Prepare el análisis de los SA:</a:t>
            </a:r>
          </a:p>
          <a:p>
            <a:pPr lvl="1"/>
            <a:r>
              <a:rPr lang="es-MX" dirty="0"/>
              <a:t>Bella Vista</a:t>
            </a:r>
          </a:p>
          <a:p>
            <a:pPr lvl="1"/>
            <a:r>
              <a:rPr lang="es-MX" dirty="0"/>
              <a:t>El Sena</a:t>
            </a:r>
          </a:p>
          <a:p>
            <a:pPr lvl="1"/>
            <a:r>
              <a:rPr lang="es-MX" dirty="0"/>
              <a:t>Compare los resultados con </a:t>
            </a:r>
            <a:r>
              <a:rPr lang="es-MX" dirty="0" err="1"/>
              <a:t>Huacaraje</a:t>
            </a:r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222424232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98758B80-D10D-4BD0-9B07-30B3BC81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MUCHAS GRACIAS</a:t>
            </a:r>
            <a:endParaRPr lang="es-BO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89A9C0F-8067-4906-B591-92C1BDB8A2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177303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3E3EB6-8D0D-4DCA-8045-77C31469D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7917"/>
            <a:ext cx="7886700" cy="600807"/>
          </a:xfrm>
        </p:spPr>
        <p:txBody>
          <a:bodyPr>
            <a:normAutofit fontScale="90000"/>
          </a:bodyPr>
          <a:lstStyle/>
          <a:p>
            <a:r>
              <a:rPr lang="es-ES" dirty="0"/>
              <a:t>Selección Metodológica</a:t>
            </a:r>
            <a:endParaRPr lang="es-B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D07532-EB9A-4131-86B6-7ECC74331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678724"/>
            <a:ext cx="7886700" cy="911888"/>
          </a:xfrm>
        </p:spPr>
        <p:txBody>
          <a:bodyPr>
            <a:normAutofit/>
          </a:bodyPr>
          <a:lstStyle/>
          <a:p>
            <a:r>
              <a:rPr lang="es-E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Paso 1</a:t>
            </a:r>
            <a:r>
              <a:rPr lang="es-ES" dirty="0"/>
              <a:t>: Categorizaron los SA en pequeña  y gran escala (&lt; o &gt; a 15 MW o más instalados)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1A0303C-22A8-498B-918D-8FBADE3941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408" y="1590612"/>
            <a:ext cx="4738770" cy="5074864"/>
          </a:xfrm>
          <a:prstGeom prst="rect">
            <a:avLst/>
          </a:prstGeom>
        </p:spPr>
      </p:pic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91B68AFF-C04D-4788-9C25-5940AD9B4835}"/>
              </a:ext>
            </a:extLst>
          </p:cNvPr>
          <p:cNvSpPr/>
          <p:nvPr/>
        </p:nvSpPr>
        <p:spPr>
          <a:xfrm>
            <a:off x="5242560" y="1590612"/>
            <a:ext cx="3725636" cy="102195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Aquí se identificaron los SA que son de Gran Escala y Pequeña Escala</a:t>
            </a:r>
            <a:endParaRPr lang="es-BO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08BD6A2-B9CC-46D2-A53D-86BE12CB6B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2560" y="2979636"/>
            <a:ext cx="3786596" cy="3386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973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3E3EB6-8D0D-4DCA-8045-77C31469D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69803"/>
            <a:ext cx="7886700" cy="600807"/>
          </a:xfrm>
        </p:spPr>
        <p:txBody>
          <a:bodyPr>
            <a:normAutofit fontScale="90000"/>
          </a:bodyPr>
          <a:lstStyle/>
          <a:p>
            <a:r>
              <a:rPr lang="es-ES" dirty="0"/>
              <a:t>Selección Metodológica</a:t>
            </a:r>
            <a:endParaRPr lang="es-B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D07532-EB9A-4131-86B6-7ECC74331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78466"/>
            <a:ext cx="7886700" cy="4874288"/>
          </a:xfrm>
        </p:spPr>
        <p:txBody>
          <a:bodyPr>
            <a:normAutofit fontScale="92500" lnSpcReduction="20000"/>
          </a:bodyPr>
          <a:lstStyle/>
          <a:p>
            <a:r>
              <a:rPr lang="es-E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Paso 2</a:t>
            </a:r>
            <a:r>
              <a:rPr lang="es-ES" dirty="0"/>
              <a:t>: Tipología de proyectos informados para el periodo 2019-2025</a:t>
            </a:r>
          </a:p>
          <a:p>
            <a:pPr lvl="1"/>
            <a:r>
              <a:rPr lang="es-ES" dirty="0"/>
              <a:t>Energía Renovable, por la instalación de Plantas Solares</a:t>
            </a:r>
          </a:p>
          <a:p>
            <a:pPr lvl="1"/>
            <a:r>
              <a:rPr lang="es-ES" dirty="0"/>
              <a:t>Energía mas baja en carbono, por la interconexión al SIN</a:t>
            </a:r>
          </a:p>
          <a:p>
            <a:endParaRPr lang="es-BO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BO" dirty="0"/>
              <a:t>Identificar metodologías potencialmente adecuadas.</a:t>
            </a:r>
            <a:endParaRPr lang="es-ES" dirty="0"/>
          </a:p>
          <a:p>
            <a:pPr lvl="1"/>
            <a:r>
              <a:rPr lang="es-BO" dirty="0"/>
              <a:t>Las metodologías a seleccionar deberán estar de acuerdo con el tipo de actividades de mitigación de los proyectos tales como:</a:t>
            </a:r>
          </a:p>
          <a:p>
            <a:pPr lvl="2"/>
            <a:r>
              <a:rPr lang="es-BO" b="1" u="sng" dirty="0"/>
              <a:t>Energía renovable</a:t>
            </a:r>
          </a:p>
          <a:p>
            <a:pPr lvl="2"/>
            <a:r>
              <a:rPr lang="es-BO" dirty="0"/>
              <a:t>Generación de electricidad baja en carbono</a:t>
            </a:r>
          </a:p>
          <a:p>
            <a:pPr lvl="2"/>
            <a:r>
              <a:rPr lang="es-BO" dirty="0"/>
              <a:t>Medidas de eficiencia energética</a:t>
            </a:r>
          </a:p>
          <a:p>
            <a:pPr lvl="2"/>
            <a:r>
              <a:rPr lang="es-BO" dirty="0"/>
              <a:t>Cambio de combustible y materia prima</a:t>
            </a:r>
          </a:p>
          <a:p>
            <a:pPr lvl="2"/>
            <a:r>
              <a:rPr lang="es-BO" dirty="0"/>
              <a:t>Evitar emisiones de GEI</a:t>
            </a:r>
          </a:p>
          <a:p>
            <a:pPr lvl="2"/>
            <a:r>
              <a:rPr lang="es-BO" b="1" u="sng" dirty="0"/>
              <a:t>Desplazamiento de una generación más intensiva en GEI</a:t>
            </a:r>
          </a:p>
          <a:p>
            <a:pPr lvl="2"/>
            <a:r>
              <a:rPr lang="es-BO" dirty="0"/>
              <a:t>Eliminación de GEI por sumideros.</a:t>
            </a:r>
          </a:p>
        </p:txBody>
      </p:sp>
    </p:spTree>
    <p:extLst>
      <p:ext uri="{BB962C8B-B14F-4D97-AF65-F5344CB8AC3E}">
        <p14:creationId xmlns:p14="http://schemas.microsoft.com/office/powerpoint/2010/main" val="1557144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3E3EB6-8D0D-4DCA-8045-77C31469D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69900"/>
            <a:ext cx="7886700" cy="600807"/>
          </a:xfrm>
        </p:spPr>
        <p:txBody>
          <a:bodyPr>
            <a:normAutofit fontScale="90000"/>
          </a:bodyPr>
          <a:lstStyle/>
          <a:p>
            <a:r>
              <a:rPr lang="es-ES" dirty="0"/>
              <a:t>Selección Metodológica</a:t>
            </a:r>
            <a:endParaRPr lang="es-B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D07532-EB9A-4131-86B6-7ECC74331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38535"/>
            <a:ext cx="7886700" cy="2244300"/>
          </a:xfrm>
        </p:spPr>
        <p:txBody>
          <a:bodyPr>
            <a:normAutofit lnSpcReduction="10000"/>
          </a:bodyPr>
          <a:lstStyle/>
          <a:p>
            <a:r>
              <a:rPr lang="es-E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Paso 2</a:t>
            </a:r>
            <a:r>
              <a:rPr lang="es-ES" dirty="0"/>
              <a:t>: Tipología de proyectos informados para el periodo 2019-2025</a:t>
            </a:r>
          </a:p>
          <a:p>
            <a:pPr lvl="1"/>
            <a:r>
              <a:rPr lang="es-BO" dirty="0"/>
              <a:t>Esto nos permite categorizar la mitigación que se realizaría con los proyectos propuestos</a:t>
            </a:r>
          </a:p>
          <a:p>
            <a:pPr lvl="1"/>
            <a:r>
              <a:rPr lang="es-BO" dirty="0"/>
              <a:t>La otra categorización es por tecnología: Solar e Interconexión a una RED eléctrica mayor (SIN)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CAD233C-BD29-4A9A-BA45-6CCC4B52B0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2952206"/>
            <a:ext cx="7886700" cy="2546380"/>
          </a:xfrm>
          <a:prstGeom prst="rect">
            <a:avLst/>
          </a:prstGeom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CD88BE70-68E3-4610-B5C8-AAD6974D29A5}"/>
              </a:ext>
            </a:extLst>
          </p:cNvPr>
          <p:cNvSpPr/>
          <p:nvPr/>
        </p:nvSpPr>
        <p:spPr>
          <a:xfrm>
            <a:off x="628650" y="5564282"/>
            <a:ext cx="7886699" cy="1125789"/>
          </a:xfrm>
          <a:prstGeom prst="roundRect">
            <a:avLst/>
          </a:prstGeom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Hasta aquí Hemos identificado:</a:t>
            </a:r>
          </a:p>
          <a:p>
            <a:pPr algn="ctr"/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escala de proyectos; El tipo de mitigación y La tecnología que se utilizaría</a:t>
            </a:r>
            <a:endParaRPr lang="es-BO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00764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C3BDFA71-3DEE-4F00-8AF4-1800217BBC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2540094"/>
            <a:ext cx="7886699" cy="398970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03E3EB6-8D0D-4DCA-8045-77C31469D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69803"/>
            <a:ext cx="7886700" cy="600807"/>
          </a:xfrm>
        </p:spPr>
        <p:txBody>
          <a:bodyPr>
            <a:normAutofit fontScale="90000"/>
          </a:bodyPr>
          <a:lstStyle/>
          <a:p>
            <a:r>
              <a:rPr lang="es-ES" dirty="0"/>
              <a:t>Selección Metodológica</a:t>
            </a:r>
            <a:endParaRPr lang="es-B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D07532-EB9A-4131-86B6-7ECC74331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239129"/>
            <a:ext cx="8106046" cy="2862608"/>
          </a:xfrm>
        </p:spPr>
        <p:txBody>
          <a:bodyPr>
            <a:normAutofit/>
          </a:bodyPr>
          <a:lstStyle/>
          <a:p>
            <a:r>
              <a:rPr lang="es-E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Paso 3: </a:t>
            </a:r>
            <a:r>
              <a:rPr lang="es-ES" dirty="0"/>
              <a:t>Identificación de las metodologías potenciales a utilizar</a:t>
            </a:r>
          </a:p>
          <a:p>
            <a:r>
              <a:rPr lang="es-ES" sz="1800" dirty="0"/>
              <a:t>Ámbitos sectoriales según UNFCCC:  (</a:t>
            </a:r>
            <a:r>
              <a:rPr lang="es-ES" sz="1800" dirty="0">
                <a:hlinkClick r:id="rId3"/>
              </a:rPr>
              <a:t>https://cdm.unfccc.int/DOE/scopes.html</a:t>
            </a:r>
            <a:r>
              <a:rPr lang="es-ES" sz="1800" dirty="0"/>
              <a:t>)</a:t>
            </a:r>
          </a:p>
          <a:p>
            <a:endParaRPr lang="es-ES" dirty="0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3DB64B75-9B00-49CC-83EE-3A8519063F8E}"/>
              </a:ext>
            </a:extLst>
          </p:cNvPr>
          <p:cNvSpPr/>
          <p:nvPr/>
        </p:nvSpPr>
        <p:spPr>
          <a:xfrm>
            <a:off x="4963886" y="3770811"/>
            <a:ext cx="3466011" cy="249065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Seleccionamos la primera categoría o  alcance  de las metodologías aplicables</a:t>
            </a:r>
          </a:p>
          <a:p>
            <a:pPr algn="ctr"/>
            <a:endParaRPr lang="es-MX" dirty="0"/>
          </a:p>
          <a:p>
            <a:pPr algn="ctr"/>
            <a:r>
              <a:rPr lang="es-MX" dirty="0"/>
              <a:t>El análisis se aplica únicamente a la generación como fuente de emisiones de GEI </a:t>
            </a:r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282461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3E3EB6-8D0D-4DCA-8045-77C31469D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027" y="136828"/>
            <a:ext cx="7905750" cy="342144"/>
          </a:xfrm>
        </p:spPr>
        <p:txBody>
          <a:bodyPr>
            <a:noAutofit/>
          </a:bodyPr>
          <a:lstStyle/>
          <a:p>
            <a:pPr algn="ctr"/>
            <a:r>
              <a:rPr lang="es-ES" sz="2800" dirty="0"/>
              <a:t>Selección Metodológica</a:t>
            </a:r>
            <a:endParaRPr lang="es-BO" sz="28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D07532-EB9A-4131-86B6-7ECC74331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026" y="540265"/>
            <a:ext cx="8267885" cy="739895"/>
          </a:xfrm>
        </p:spPr>
        <p:txBody>
          <a:bodyPr>
            <a:normAutofit/>
          </a:bodyPr>
          <a:lstStyle/>
          <a:p>
            <a:r>
              <a:rPr lang="es-ES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Paso 3: </a:t>
            </a:r>
            <a:r>
              <a:rPr lang="es-ES" sz="2000" dirty="0"/>
              <a:t>Identificación de las metodologías potenciales a utilizar</a:t>
            </a:r>
          </a:p>
          <a:p>
            <a:r>
              <a:rPr lang="es-ES" sz="1400" dirty="0"/>
              <a:t>Ámbitos sectoriales según UNFCCC:  (</a:t>
            </a:r>
            <a:r>
              <a:rPr lang="es-ES" sz="1400" dirty="0">
                <a:hlinkClick r:id="rId2"/>
              </a:rPr>
              <a:t>https://cdm.unfccc.int/DOE/scopes.html</a:t>
            </a:r>
            <a:r>
              <a:rPr lang="es-ES" sz="1400" dirty="0"/>
              <a:t>)</a:t>
            </a:r>
          </a:p>
          <a:p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47DCAB8-A05E-46FE-9A23-C26CD25FE7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026" y="1280160"/>
            <a:ext cx="7905751" cy="544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6656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3E3EB6-8D0D-4DCA-8045-77C31469D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027" y="136828"/>
            <a:ext cx="7905750" cy="342144"/>
          </a:xfrm>
        </p:spPr>
        <p:txBody>
          <a:bodyPr>
            <a:noAutofit/>
          </a:bodyPr>
          <a:lstStyle/>
          <a:p>
            <a:pPr algn="ctr"/>
            <a:r>
              <a:rPr lang="es-ES" sz="2800" dirty="0"/>
              <a:t>Selección Metodológica</a:t>
            </a:r>
            <a:endParaRPr lang="es-BO" sz="28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D07532-EB9A-4131-86B6-7ECC74331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026" y="540265"/>
            <a:ext cx="8267885" cy="739895"/>
          </a:xfrm>
        </p:spPr>
        <p:txBody>
          <a:bodyPr>
            <a:normAutofit fontScale="92500" lnSpcReduction="10000"/>
          </a:bodyPr>
          <a:lstStyle/>
          <a:p>
            <a:r>
              <a:rPr lang="es-ES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Paso 3: </a:t>
            </a:r>
            <a:r>
              <a:rPr lang="es-ES" sz="2000" dirty="0"/>
              <a:t>Identificación de las metodologías potenciales a utilizar</a:t>
            </a:r>
          </a:p>
          <a:p>
            <a:r>
              <a:rPr lang="es-ES" sz="2200" dirty="0"/>
              <a:t>Esta categoría se subdivide en: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C10AB65-0976-45FA-BFA8-658FF08ED3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670" y="1280160"/>
            <a:ext cx="5252524" cy="5441011"/>
          </a:xfrm>
          <a:prstGeom prst="rect">
            <a:avLst/>
          </a:prstGeom>
        </p:spPr>
      </p:pic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6AB02FA4-EDDC-4C4D-93EE-03EDFD408C92}"/>
              </a:ext>
            </a:extLst>
          </p:cNvPr>
          <p:cNvSpPr/>
          <p:nvPr/>
        </p:nvSpPr>
        <p:spPr>
          <a:xfrm>
            <a:off x="6013268" y="3762103"/>
            <a:ext cx="2639953" cy="29590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/>
              <a:t>a) Los sistemas aislados suministran electricidad a domicilios.</a:t>
            </a:r>
          </a:p>
          <a:p>
            <a:pPr algn="ctr"/>
            <a:r>
              <a:rPr lang="es-MX" sz="1600" dirty="0"/>
              <a:t>b) El análisis de emisiones se aplica a la fuente de generación</a:t>
            </a:r>
          </a:p>
          <a:p>
            <a:pPr algn="ctr"/>
            <a:endParaRPr lang="es-MX" sz="1600" dirty="0"/>
          </a:p>
          <a:p>
            <a:pPr algn="ctr"/>
            <a:r>
              <a:rPr lang="es-MX" sz="1600" dirty="0"/>
              <a:t>NO consideramos: </a:t>
            </a:r>
          </a:p>
          <a:p>
            <a:pPr algn="ctr"/>
            <a:r>
              <a:rPr lang="es-MX" sz="1600" dirty="0"/>
              <a:t>1) Transporte de combustible</a:t>
            </a:r>
          </a:p>
          <a:p>
            <a:pPr algn="ctr"/>
            <a:r>
              <a:rPr lang="es-MX" sz="1600" dirty="0"/>
              <a:t>2) Energía para la industria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29A178C8-EA51-4FCB-ACAA-600BFE75F74A}"/>
              </a:ext>
            </a:extLst>
          </p:cNvPr>
          <p:cNvSpPr/>
          <p:nvPr/>
        </p:nvSpPr>
        <p:spPr>
          <a:xfrm>
            <a:off x="2074189" y="1785257"/>
            <a:ext cx="870857" cy="2577737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87889E34-CDBD-412F-89F3-ACE89B22E699}"/>
              </a:ext>
            </a:extLst>
          </p:cNvPr>
          <p:cNvSpPr/>
          <p:nvPr/>
        </p:nvSpPr>
        <p:spPr>
          <a:xfrm>
            <a:off x="4611503" y="1785257"/>
            <a:ext cx="870857" cy="2577737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1" name="Cerrar llave 10">
            <a:extLst>
              <a:ext uri="{FF2B5EF4-FFF2-40B4-BE49-F238E27FC236}">
                <a16:creationId xmlns:a16="http://schemas.microsoft.com/office/drawing/2014/main" id="{93444BD4-F6CF-4868-8887-16701E03D94E}"/>
              </a:ext>
            </a:extLst>
          </p:cNvPr>
          <p:cNvSpPr/>
          <p:nvPr/>
        </p:nvSpPr>
        <p:spPr>
          <a:xfrm>
            <a:off x="5566660" y="1785257"/>
            <a:ext cx="756390" cy="2577737"/>
          </a:xfrm>
          <a:prstGeom prst="rightBrac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F9E08C95-388E-4D0F-A1EF-10F83CD41CE6}"/>
              </a:ext>
            </a:extLst>
          </p:cNvPr>
          <p:cNvSpPr/>
          <p:nvPr/>
        </p:nvSpPr>
        <p:spPr>
          <a:xfrm>
            <a:off x="6514010" y="2529213"/>
            <a:ext cx="2300319" cy="108982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/>
              <a:t>Desplazamiento del suministro de energía por otra menos intensiva en carbono</a:t>
            </a:r>
            <a:endParaRPr lang="es-BO" sz="1600" dirty="0"/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14DCA728-F321-45DD-866F-60C304E3ED99}"/>
              </a:ext>
            </a:extLst>
          </p:cNvPr>
          <p:cNvCxnSpPr>
            <a:cxnSpLocks/>
          </p:cNvCxnSpPr>
          <p:nvPr/>
        </p:nvCxnSpPr>
        <p:spPr>
          <a:xfrm>
            <a:off x="2945046" y="3074125"/>
            <a:ext cx="3368668" cy="174171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11D2AC71-2BAB-4994-930C-DB66AE65F6BC}"/>
              </a:ext>
            </a:extLst>
          </p:cNvPr>
          <p:cNvCxnSpPr>
            <a:cxnSpLocks/>
          </p:cNvCxnSpPr>
          <p:nvPr/>
        </p:nvCxnSpPr>
        <p:spPr>
          <a:xfrm>
            <a:off x="5482360" y="3074125"/>
            <a:ext cx="892314" cy="9265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16953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2446</TotalTime>
  <Words>2439</Words>
  <Application>Microsoft Office PowerPoint</Application>
  <PresentationFormat>Presentación en pantalla (4:3)</PresentationFormat>
  <Paragraphs>272</Paragraphs>
  <Slides>37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3" baseType="lpstr">
      <vt:lpstr>Arial</vt:lpstr>
      <vt:lpstr>Calibri</vt:lpstr>
      <vt:lpstr>Calibri Light</vt:lpstr>
      <vt:lpstr>Cambria Math</vt:lpstr>
      <vt:lpstr>Century Gothic</vt:lpstr>
      <vt:lpstr>Tema de Office</vt:lpstr>
      <vt:lpstr>Presentación de PowerPoint</vt:lpstr>
      <vt:lpstr>Objetivo y Alcance</vt:lpstr>
      <vt:lpstr>Selección Metodológica</vt:lpstr>
      <vt:lpstr>Selección Metodológica</vt:lpstr>
      <vt:lpstr>Selección Metodológica</vt:lpstr>
      <vt:lpstr>Selección Metodológica</vt:lpstr>
      <vt:lpstr>Selección Metodológica</vt:lpstr>
      <vt:lpstr>Selección Metodológica</vt:lpstr>
      <vt:lpstr>Selección Metodológica</vt:lpstr>
      <vt:lpstr>Selección Metodológica</vt:lpstr>
      <vt:lpstr>Selección Metodológica</vt:lpstr>
      <vt:lpstr>Selección Metodológica</vt:lpstr>
      <vt:lpstr>Selección Metodológica</vt:lpstr>
      <vt:lpstr>Selección Metodológica</vt:lpstr>
      <vt:lpstr>Selección Metodológica</vt:lpstr>
      <vt:lpstr>Escala y Proyectos Tipo</vt:lpstr>
      <vt:lpstr>Calculo paso a paso metodología AM0045 Gran Escala Cobija</vt:lpstr>
      <vt:lpstr>Metodología AM0045 (gran escala)</vt:lpstr>
      <vt:lpstr>Calculo Línea de Base de Emisiones (sin proyecto)</vt:lpstr>
      <vt:lpstr>Calculo Línea de Base de Emisiones (sin proyecto)</vt:lpstr>
      <vt:lpstr>Calculo Línea de Base de Emisiones (sin proyecto)</vt:lpstr>
      <vt:lpstr>Calculo Línea de Base de Emisiones (sin proyecto)</vt:lpstr>
      <vt:lpstr>Calculo Línea de Base de Emisiones (sin proyecto)</vt:lpstr>
      <vt:lpstr>Calculo Línea de Base de Emisiones (sin proyecto)</vt:lpstr>
      <vt:lpstr>Calculo Línea de Base de Emisiones (sin proyecto)</vt:lpstr>
      <vt:lpstr>Calculo paso a paso metodología AMS-I.A Pequeña escala Huacaraje</vt:lpstr>
      <vt:lpstr>Metodología AMS-I.A (pequeña escala)</vt:lpstr>
      <vt:lpstr>Metodología AMS-I.A (pequeña escala)</vt:lpstr>
      <vt:lpstr>Calculo Línea de Base de Emisiones (sin proyecto)</vt:lpstr>
      <vt:lpstr>Calculo Línea de Base de Emisiones (sin proyecto)</vt:lpstr>
      <vt:lpstr>Calculo Línea de Base de Emisiones (sin proyecto)</vt:lpstr>
      <vt:lpstr>Calculo Línea de Base de Emisiones (sin proyecto)</vt:lpstr>
      <vt:lpstr>Calculo Línea de Base de Emisiones (sin proyecto)</vt:lpstr>
      <vt:lpstr>Calculo Línea de Base de Emisiones (sin proyecto)</vt:lpstr>
      <vt:lpstr>Calculo Línea de Base de Emisiones (sin proyecto)</vt:lpstr>
      <vt:lpstr>Trabajo en Clases por grupos</vt:lpstr>
      <vt:lpstr>MUCHAS 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Paz, Eduardo</dc:creator>
  <cp:lastModifiedBy>Paz, Eduardo</cp:lastModifiedBy>
  <cp:revision>112</cp:revision>
  <dcterms:created xsi:type="dcterms:W3CDTF">2020-03-26T04:38:51Z</dcterms:created>
  <dcterms:modified xsi:type="dcterms:W3CDTF">2020-09-02T16:41:25Z</dcterms:modified>
</cp:coreProperties>
</file>